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10" autoAdjust="0"/>
  </p:normalViewPr>
  <p:slideViewPr>
    <p:cSldViewPr>
      <p:cViewPr>
        <p:scale>
          <a:sx n="90" d="100"/>
          <a:sy n="90" d="100"/>
        </p:scale>
        <p:origin x="-100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88640"/>
            <a:ext cx="8429684" cy="8829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1400" b="1" dirty="0" smtClean="0">
                <a:latin typeface="Georgia" panose="02040502050405020303" pitchFamily="18" charset="0"/>
              </a:rPr>
              <a:t>Управление</a:t>
            </a:r>
            <a:r>
              <a:rPr lang="ru-RU" sz="4000" b="1" dirty="0" smtClean="0">
                <a:latin typeface="Georgia" panose="02040502050405020303" pitchFamily="18" charset="0"/>
              </a:rPr>
              <a:t> </a:t>
            </a:r>
            <a:r>
              <a:rPr lang="ru-RU" sz="1400" b="1" dirty="0" smtClean="0">
                <a:latin typeface="Georgia" panose="02040502050405020303" pitchFamily="18" charset="0"/>
              </a:rPr>
              <a:t>образования Администрации города Новочеркасска</a:t>
            </a:r>
            <a:br>
              <a:rPr lang="ru-RU" sz="1400" b="1" dirty="0" smtClean="0">
                <a:latin typeface="Georgia" panose="02040502050405020303" pitchFamily="18" charset="0"/>
              </a:rPr>
            </a:br>
            <a:r>
              <a:rPr lang="ru-RU" sz="1400" b="1" dirty="0" smtClean="0">
                <a:latin typeface="Georgia" panose="02040502050405020303" pitchFamily="18" charset="0"/>
              </a:rPr>
              <a:t> Муниципальное бюджетное  дошкольное образовательное учреждение</a:t>
            </a:r>
            <a:br>
              <a:rPr lang="ru-RU" sz="1400" b="1" dirty="0" smtClean="0">
                <a:latin typeface="Georgia" panose="02040502050405020303" pitchFamily="18" charset="0"/>
              </a:rPr>
            </a:br>
            <a:r>
              <a:rPr lang="ru-RU" sz="1400" b="1" dirty="0" smtClean="0">
                <a:latin typeface="Georgia" panose="02040502050405020303" pitchFamily="18" charset="0"/>
              </a:rPr>
              <a:t> детский сад  №55</a:t>
            </a:r>
            <a:endParaRPr lang="ru-RU" sz="1400" b="1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57299"/>
            <a:ext cx="9144000" cy="181588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«Развивающая предметно- пространственная среда в детском саду для детей с ОВЗ в соответствии с ФОП ДО»</a:t>
            </a:r>
          </a:p>
          <a:p>
            <a:pPr algn="ctr"/>
            <a:r>
              <a:rPr lang="ru-RU" sz="2800" i="1" u="sng" dirty="0" smtClean="0">
                <a:solidFill>
                  <a:srgbClr val="0070C0"/>
                </a:solidFill>
                <a:latin typeface="Georgia" panose="02040502050405020303" pitchFamily="18" charset="0"/>
              </a:rPr>
              <a:t>Игровой комплект «ПЕРТРА»</a:t>
            </a:r>
          </a:p>
          <a:p>
            <a:endParaRPr lang="ru-RU" dirty="0" smtClean="0">
              <a:latin typeface="Georgia" panose="02040502050405020303" pitchFamily="18" charset="0"/>
            </a:endParaRPr>
          </a:p>
          <a:p>
            <a:pPr marL="342900" indent="-34290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3571877"/>
            <a:ext cx="8390166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Стажировка педагогов ДОУ г. Нижний Новгород</a:t>
            </a:r>
          </a:p>
          <a:p>
            <a:pPr algn="ctr"/>
            <a:r>
              <a:rPr lang="ru-RU" sz="1600" b="1" dirty="0"/>
              <a:t> </a:t>
            </a:r>
          </a:p>
          <a:p>
            <a:pPr algn="ctr"/>
            <a:r>
              <a:rPr lang="ru-RU" b="1" dirty="0">
                <a:solidFill>
                  <a:srgbClr val="0070C0"/>
                </a:solidFill>
              </a:rPr>
              <a:t>Тема: «ФОП ДО : требования и  особенности организации образовательной деятельности»</a:t>
            </a:r>
          </a:p>
          <a:p>
            <a:endParaRPr lang="ru-RU" b="1" dirty="0" smtClean="0">
              <a:solidFill>
                <a:srgbClr val="0000FF"/>
              </a:solidFill>
            </a:endParaRPr>
          </a:p>
          <a:p>
            <a:endParaRPr lang="ru-RU" dirty="0" smtClean="0"/>
          </a:p>
          <a:p>
            <a:r>
              <a:rPr lang="ru-RU" sz="1200" dirty="0" smtClean="0"/>
              <a:t>Ростовская область</a:t>
            </a:r>
          </a:p>
          <a:p>
            <a:r>
              <a:rPr lang="ru-RU" sz="1200" dirty="0" smtClean="0"/>
              <a:t>Город Новочеркасск</a:t>
            </a:r>
          </a:p>
          <a:p>
            <a:r>
              <a:rPr lang="ru-RU" sz="1200" dirty="0" smtClean="0"/>
              <a:t>Улица Гвардейская, дом № 12 а</a:t>
            </a:r>
          </a:p>
          <a:p>
            <a:r>
              <a:rPr lang="ru-RU" sz="1200" dirty="0" smtClean="0"/>
              <a:t>Телефон 8 (8635) 23-29-89</a:t>
            </a:r>
          </a:p>
          <a:p>
            <a:r>
              <a:rPr lang="en-US" sz="1200" dirty="0" smtClean="0"/>
              <a:t>Mdou55inbox.ru</a:t>
            </a:r>
            <a:endParaRPr lang="ru-RU" sz="1200" dirty="0" smtClean="0"/>
          </a:p>
          <a:p>
            <a:endParaRPr lang="ru-RU" sz="1200" b="1" u="sng" dirty="0" smtClean="0"/>
          </a:p>
          <a:p>
            <a:endParaRPr lang="ru-RU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8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835548"/>
          </a:xfrm>
        </p:spPr>
        <p:txBody>
          <a:bodyPr anchor="ctr"/>
          <a:lstStyle/>
          <a:p>
            <a:r>
              <a:rPr lang="ru-RU" sz="3600" b="1" i="1" dirty="0" smtClean="0">
                <a:latin typeface="Palatino Linotype" pitchFamily="18" charset="0"/>
              </a:rPr>
              <a:t>Игровой комплект «ПЕРТРА» </a:t>
            </a:r>
            <a:r>
              <a:rPr lang="ru-RU" sz="1400" b="1" i="1" dirty="0" smtClean="0">
                <a:latin typeface="Palatino Linotype" pitchFamily="18" charset="0"/>
              </a:rPr>
              <a:t>(набор психолога)</a:t>
            </a:r>
            <a:endParaRPr lang="ru-RU" sz="1400" b="1" i="1" dirty="0">
              <a:latin typeface="Palatino Linotyp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1428736"/>
            <a:ext cx="3500462" cy="44627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Georgia" panose="02040502050405020303" pitchFamily="18" charset="0"/>
              </a:rPr>
              <a:t>Средство психологического развития и коррекции  детей дошкольного возраста</a:t>
            </a:r>
          </a:p>
          <a:p>
            <a:endParaRPr lang="ru-RU" sz="1400" u="sng" dirty="0" smtClean="0">
              <a:latin typeface="Georgia" panose="02040502050405020303" pitchFamily="18" charset="0"/>
            </a:endParaRPr>
          </a:p>
          <a:p>
            <a:r>
              <a:rPr lang="ru-RU" sz="1400" b="1" u="sng" dirty="0" smtClean="0">
                <a:latin typeface="Georgia" panose="02040502050405020303" pitchFamily="18" charset="0"/>
              </a:rPr>
              <a:t>Разработан известным педагогом Марианной </a:t>
            </a:r>
            <a:r>
              <a:rPr lang="ru-RU" sz="1400" b="1" u="sng" dirty="0" err="1" smtClean="0">
                <a:latin typeface="Georgia" panose="02040502050405020303" pitchFamily="18" charset="0"/>
              </a:rPr>
              <a:t>Фростинг</a:t>
            </a:r>
            <a:r>
              <a:rPr lang="ru-RU" sz="1400" b="1" u="sng" dirty="0" smtClean="0">
                <a:latin typeface="Georgia" panose="02040502050405020303" pitchFamily="18" charset="0"/>
              </a:rPr>
              <a:t>.</a:t>
            </a:r>
          </a:p>
          <a:p>
            <a:endParaRPr lang="ru-RU" sz="1400" b="1" u="sng" dirty="0" smtClean="0">
              <a:latin typeface="Georgia" panose="02040502050405020303" pitchFamily="18" charset="0"/>
            </a:endParaRPr>
          </a:p>
          <a:p>
            <a:pPr marL="342900" indent="-342900"/>
            <a:r>
              <a:rPr lang="ru-RU" sz="1400" dirty="0" smtClean="0">
                <a:latin typeface="Georgia" panose="02040502050405020303" pitchFamily="18" charset="0"/>
              </a:rPr>
              <a:t>Благодаря разнообразию деталей «ПЕРТРА»  всегда соответствует настроению и потребностям ребенка дошкольного возраста. Взаимодействие с множеством интересных, красочных, приятных на ощупь игровых  элементов наборов «ПЕРТРА» вызывает у детей интерес и повышает их познавательную активность</a:t>
            </a:r>
          </a:p>
          <a:p>
            <a:pPr marL="342900" indent="-342900"/>
            <a:endParaRPr lang="ru-RU" sz="1400" dirty="0" smtClean="0">
              <a:latin typeface="Georgia" panose="02040502050405020303" pitchFamily="18" charset="0"/>
            </a:endParaRPr>
          </a:p>
          <a:p>
            <a:pPr marL="342900" indent="-342900"/>
            <a:endParaRPr lang="ru-RU" sz="1400" dirty="0" smtClean="0">
              <a:latin typeface="Georgia" panose="02040502050405020303" pitchFamily="18" charset="0"/>
            </a:endParaRPr>
          </a:p>
          <a:p>
            <a:pPr marL="342900" indent="-342900"/>
            <a:endParaRPr lang="ru-RU" dirty="0" smtClean="0">
              <a:latin typeface="Georgia" panose="02040502050405020303" pitchFamily="18" charset="0"/>
            </a:endParaRPr>
          </a:p>
        </p:txBody>
      </p:sp>
      <p:pic>
        <p:nvPicPr>
          <p:cNvPr id="31746" name="Picture 2" descr="https://im1-tub-ru.yandex.net/i?id=ba6ab4ae5f5f2b2085ded08a3f548778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3143272" cy="23619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31747" name="Picture 3" descr="C:\Users\1\Desktop\после семинара\P102093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53" y="3929066"/>
            <a:ext cx="3309961" cy="24824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2918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835548"/>
          </a:xfrm>
        </p:spPr>
        <p:txBody>
          <a:bodyPr anchor="ctr"/>
          <a:lstStyle/>
          <a:p>
            <a:r>
              <a:rPr lang="ru-RU" sz="3600" b="1" i="1" dirty="0" smtClean="0">
                <a:latin typeface="Palatino Linotype" pitchFamily="18" charset="0"/>
              </a:rPr>
              <a:t>Игровой комплект «ПЕРТРА» </a:t>
            </a:r>
            <a:r>
              <a:rPr lang="ru-RU" sz="1400" b="1" i="1" dirty="0" smtClean="0">
                <a:latin typeface="Palatino Linotype" pitchFamily="18" charset="0"/>
              </a:rPr>
              <a:t>(набор психолога)</a:t>
            </a:r>
            <a:endParaRPr lang="ru-RU" sz="1400" b="1" i="1" dirty="0">
              <a:latin typeface="Palatino Linotyp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928671"/>
            <a:ext cx="3571900" cy="560153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Georgia" panose="02040502050405020303" pitchFamily="18" charset="0"/>
              </a:rPr>
              <a:t>Средство психологического развития и коррекции  детей дошкольного возраста</a:t>
            </a:r>
            <a:endParaRPr lang="ru-RU" sz="1400" u="sng" dirty="0" smtClean="0">
              <a:latin typeface="Georgia" panose="02040502050405020303" pitchFamily="18" charset="0"/>
            </a:endParaRPr>
          </a:p>
          <a:p>
            <a:r>
              <a:rPr lang="ru-RU" sz="1400" u="sng" dirty="0" smtClean="0">
                <a:latin typeface="Georgia" panose="02040502050405020303" pitchFamily="18" charset="0"/>
              </a:rPr>
              <a:t>Состоит из: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Georgia" panose="02040502050405020303" pitchFamily="18" charset="0"/>
              </a:rPr>
              <a:t>Наборов игровых средств в 7 чемоданах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Georgia" panose="02040502050405020303" pitchFamily="18" charset="0"/>
              </a:rPr>
              <a:t>Доски-основы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Georgia" panose="02040502050405020303" pitchFamily="18" charset="0"/>
              </a:rPr>
              <a:t>Мобильного стеллажа, в котором размещаются чемоданы с наборами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Georgia" panose="02040502050405020303" pitchFamily="18" charset="0"/>
              </a:rPr>
              <a:t>Можно работать с каждым набором отдельно, либо одновременно использовать детали из разных наборов.</a:t>
            </a:r>
          </a:p>
          <a:p>
            <a:pPr marL="342900" indent="-342900"/>
            <a:r>
              <a:rPr lang="ru-RU" sz="1400" dirty="0" smtClean="0"/>
              <a:t>Наборы игровых средств в чемоданах способствуют обогащению внимания, зрительной, тактильной, кинестетической памяти, речи. Отсутствие жестко заданной игровой последовательности при работе с комплектом пробуждают фантазию и любопытство детей и содействуют их творческому развитию.</a:t>
            </a:r>
          </a:p>
          <a:p>
            <a:pPr marL="342900" indent="-342900">
              <a:buAutoNum type="arabicPeriod"/>
            </a:pPr>
            <a:endParaRPr lang="ru-RU" dirty="0" smtClean="0">
              <a:latin typeface="Georgia" panose="02040502050405020303" pitchFamily="18" charset="0"/>
            </a:endParaRPr>
          </a:p>
          <a:p>
            <a:pPr marL="342900" indent="-342900"/>
            <a:endParaRPr lang="ru-RU" dirty="0" smtClean="0">
              <a:latin typeface="Georgia" panose="02040502050405020303" pitchFamily="18" charset="0"/>
            </a:endParaRPr>
          </a:p>
        </p:txBody>
      </p:sp>
      <p:pic>
        <p:nvPicPr>
          <p:cNvPr id="11270" name="Picture 6" descr="Пертра. . Передвижной стеллаж и доска-основа арт. . 10355-Росопе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71546"/>
            <a:ext cx="3457040" cy="53578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1272" name="Picture 8" descr="https://im3-tub-ru.yandex.net/i?id=8a319e7f9a1a1eac107f192ce4318ab1&amp;n=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857496"/>
            <a:ext cx="1214446" cy="1714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18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835548"/>
          </a:xfrm>
        </p:spPr>
        <p:txBody>
          <a:bodyPr anchor="ctr"/>
          <a:lstStyle/>
          <a:p>
            <a:r>
              <a:rPr lang="ru-RU" sz="3600" b="1" i="1" dirty="0" smtClean="0">
                <a:latin typeface="Palatino Linotype" pitchFamily="18" charset="0"/>
              </a:rPr>
              <a:t>Игровой комплект «ПЕРТРА» </a:t>
            </a:r>
            <a:r>
              <a:rPr lang="ru-RU" sz="1400" b="1" i="1" dirty="0" smtClean="0">
                <a:latin typeface="Palatino Linotype" pitchFamily="18" charset="0"/>
              </a:rPr>
              <a:t>(набор психолога)</a:t>
            </a:r>
            <a:endParaRPr lang="ru-RU" sz="1400" b="1" i="1" dirty="0">
              <a:latin typeface="Palatino Linotyp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928671"/>
            <a:ext cx="3571900" cy="53860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Georgia" panose="02040502050405020303" pitchFamily="18" charset="0"/>
              </a:rPr>
              <a:t>Набор  игровых средств 1 </a:t>
            </a:r>
            <a:r>
              <a:rPr lang="ru-RU" sz="1400" i="1" dirty="0" smtClean="0">
                <a:latin typeface="Georgia" panose="02040502050405020303" pitchFamily="18" charset="0"/>
              </a:rPr>
              <a:t>(</a:t>
            </a:r>
            <a:r>
              <a:rPr lang="en-US" sz="1400" i="1" dirty="0" err="1" smtClean="0">
                <a:latin typeface="Georgia" panose="02040502050405020303" pitchFamily="18" charset="0"/>
              </a:rPr>
              <a:t>Konstruktion</a:t>
            </a:r>
            <a:r>
              <a:rPr lang="ru-RU" sz="1400" i="1" dirty="0" smtClean="0">
                <a:latin typeface="Georgia" panose="02040502050405020303" pitchFamily="18" charset="0"/>
              </a:rPr>
              <a:t>)</a:t>
            </a:r>
          </a:p>
          <a:p>
            <a:endParaRPr lang="ru-RU" sz="1400" u="sng" dirty="0" smtClean="0">
              <a:latin typeface="Georgia" panose="02040502050405020303" pitchFamily="18" charset="0"/>
            </a:endParaRPr>
          </a:p>
          <a:p>
            <a:r>
              <a:rPr lang="ru-RU" sz="1400" b="1" i="1" u="sng" dirty="0" smtClean="0">
                <a:latin typeface="Georgia" panose="02040502050405020303" pitchFamily="18" charset="0"/>
              </a:rPr>
              <a:t>Способствует развитию: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err="1" smtClean="0">
                <a:latin typeface="Georgia" panose="02040502050405020303" pitchFamily="18" charset="0"/>
              </a:rPr>
              <a:t>содружественных</a:t>
            </a:r>
            <a:r>
              <a:rPr lang="ru-RU" sz="1400" dirty="0" smtClean="0">
                <a:latin typeface="Georgia" panose="02040502050405020303" pitchFamily="18" charset="0"/>
              </a:rPr>
              <a:t> движений глаз и руки, правой и левой рук;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силы и координации движений пальцев рук;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пространственной ориентации.</a:t>
            </a:r>
          </a:p>
          <a:p>
            <a:pPr marL="342900" indent="-342900"/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b="1" i="1" u="sng" dirty="0" smtClean="0">
                <a:latin typeface="Georgia" panose="02040502050405020303" pitchFamily="18" charset="0"/>
              </a:rPr>
              <a:t>В набор входят: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комплект пластин с фигурными или прямыми пазами на лицевой стороне и соответствующим рисунком на оборотной стороне;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машинки с одним и двумя фиксирующими штырьками;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фигурки людей со штырьками и без штырьков.</a:t>
            </a:r>
          </a:p>
          <a:p>
            <a:pPr marL="342900" indent="-342900"/>
            <a:r>
              <a:rPr lang="ru-RU" sz="1400" b="1" i="1" u="sng" dirty="0" smtClean="0">
                <a:latin typeface="Georgia" panose="02040502050405020303" pitchFamily="18" charset="0"/>
              </a:rPr>
              <a:t>Используется в: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индивидуальных игровых упражнениях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коллективных играх.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>
              <a:latin typeface="Georgia" panose="02040502050405020303" pitchFamily="18" charset="0"/>
            </a:endParaRPr>
          </a:p>
          <a:p>
            <a:pPr marL="342900" indent="-342900"/>
            <a:endParaRPr lang="ru-RU" dirty="0" smtClean="0">
              <a:latin typeface="Georgia" panose="02040502050405020303" pitchFamily="18" charset="0"/>
            </a:endParaRPr>
          </a:p>
        </p:txBody>
      </p:sp>
      <p:pic>
        <p:nvPicPr>
          <p:cNvPr id="1028" name="Picture 4" descr="https://im2-tub-ru.yandex.net/i?id=e20db09ea8940fec2ab66b0eff7b8b57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929066"/>
            <a:ext cx="3429024" cy="25717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30" name="Picture 6" descr="https://im2-tub-ru.yandex.net/i?id=d8ab272a5740c101c47993d72804f7e2&amp;n=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015949"/>
            <a:ext cx="3286148" cy="255739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2918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835548"/>
          </a:xfrm>
        </p:spPr>
        <p:txBody>
          <a:bodyPr anchor="ctr"/>
          <a:lstStyle/>
          <a:p>
            <a:r>
              <a:rPr lang="ru-RU" sz="3600" b="1" i="1" dirty="0" smtClean="0">
                <a:latin typeface="Palatino Linotype" pitchFamily="18" charset="0"/>
              </a:rPr>
              <a:t>Игровой комплект «ПЕРТРА» </a:t>
            </a:r>
            <a:r>
              <a:rPr lang="ru-RU" sz="1400" b="1" i="1" dirty="0" smtClean="0">
                <a:latin typeface="Palatino Linotype" pitchFamily="18" charset="0"/>
              </a:rPr>
              <a:t>(набор психолога)</a:t>
            </a:r>
            <a:endParaRPr lang="ru-RU" sz="1400" b="1" i="1" dirty="0">
              <a:latin typeface="Palatino Linotyp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928671"/>
            <a:ext cx="3571900" cy="53860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Georgia" panose="02040502050405020303" pitchFamily="18" charset="0"/>
              </a:rPr>
              <a:t>Набор  игровых средств 2 </a:t>
            </a:r>
            <a:r>
              <a:rPr lang="ru-RU" sz="1400" i="1" dirty="0" smtClean="0">
                <a:latin typeface="Georgia" panose="02040502050405020303" pitchFamily="18" charset="0"/>
              </a:rPr>
              <a:t>(</a:t>
            </a:r>
            <a:r>
              <a:rPr lang="en-US" sz="1400" i="1" dirty="0" err="1" smtClean="0">
                <a:latin typeface="Georgia" panose="02040502050405020303" pitchFamily="18" charset="0"/>
              </a:rPr>
              <a:t>Klassifikation</a:t>
            </a:r>
            <a:r>
              <a:rPr lang="ru-RU" sz="1400" i="1" dirty="0" smtClean="0">
                <a:latin typeface="Georgia" panose="02040502050405020303" pitchFamily="18" charset="0"/>
              </a:rPr>
              <a:t>)</a:t>
            </a:r>
          </a:p>
          <a:p>
            <a:endParaRPr lang="ru-RU" sz="1400" u="sng" dirty="0" smtClean="0">
              <a:latin typeface="Georgia" panose="02040502050405020303" pitchFamily="18" charset="0"/>
            </a:endParaRPr>
          </a:p>
          <a:p>
            <a:r>
              <a:rPr lang="ru-RU" sz="1400" b="1" i="1" u="sng" dirty="0" smtClean="0">
                <a:latin typeface="Georgia" panose="02040502050405020303" pitchFamily="18" charset="0"/>
              </a:rPr>
              <a:t>Способствует развитию: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математических навыков и умений;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умения различать геометрические формы, предметы по цвету и размеру;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пространственной ориентации.</a:t>
            </a:r>
          </a:p>
          <a:p>
            <a:pPr marL="342900" indent="-342900"/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b="1" i="1" u="sng" dirty="0" smtClean="0">
                <a:latin typeface="Georgia" panose="02040502050405020303" pitchFamily="18" charset="0"/>
              </a:rPr>
              <a:t>В набор входят: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деревянные рамки для составления квадратов из разных фигур;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равнобедренные прямоугольные треугольники;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прямоугольные пластины.</a:t>
            </a:r>
          </a:p>
          <a:p>
            <a:pPr marL="342900" indent="-342900"/>
            <a:r>
              <a:rPr lang="ru-RU" sz="1400" dirty="0" smtClean="0">
                <a:latin typeface="Georgia" panose="02040502050405020303" pitchFamily="18" charset="0"/>
              </a:rPr>
              <a:t>Все геометрические фигуры сделаны из дерева. Цвета: синий, красный, зеленый, желтый.</a:t>
            </a:r>
          </a:p>
          <a:p>
            <a:pPr marL="342900" indent="-342900"/>
            <a:r>
              <a:rPr lang="ru-RU" sz="1400" b="1" i="1" u="sng" dirty="0" smtClean="0">
                <a:latin typeface="Georgia" panose="02040502050405020303" pitchFamily="18" charset="0"/>
              </a:rPr>
              <a:t>Используется в: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индивидуальных игровых упражнениях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коллективных играх.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>
              <a:latin typeface="Georgia" panose="02040502050405020303" pitchFamily="18" charset="0"/>
            </a:endParaRPr>
          </a:p>
          <a:p>
            <a:pPr marL="342900" indent="-342900"/>
            <a:endParaRPr lang="ru-RU" dirty="0" smtClean="0">
              <a:latin typeface="Georgia" panose="02040502050405020303" pitchFamily="18" charset="0"/>
            </a:endParaRPr>
          </a:p>
        </p:txBody>
      </p:sp>
      <p:pic>
        <p:nvPicPr>
          <p:cNvPr id="25602" name="Picture 2" descr="https://im3-tub-ru.yandex.net/i?id=3345ada0a5a9d6f0e553d6ad9f235522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57530"/>
            <a:ext cx="3214710" cy="25839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5603" name="Picture 3" descr="C:\Users\1\Desktop\55_Новочеркасск_конкурс ИГРОТЕКА\23 ПЕРТР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3929066"/>
            <a:ext cx="3375007" cy="25315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2918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835548"/>
          </a:xfrm>
        </p:spPr>
        <p:txBody>
          <a:bodyPr anchor="ctr"/>
          <a:lstStyle/>
          <a:p>
            <a:r>
              <a:rPr lang="ru-RU" sz="3600" b="1" i="1" dirty="0" smtClean="0">
                <a:latin typeface="Palatino Linotype" pitchFamily="18" charset="0"/>
              </a:rPr>
              <a:t>Игровой комплект «ПЕРТРА» </a:t>
            </a:r>
            <a:r>
              <a:rPr lang="ru-RU" sz="1400" b="1" i="1" dirty="0" smtClean="0">
                <a:latin typeface="Palatino Linotype" pitchFamily="18" charset="0"/>
              </a:rPr>
              <a:t>(набор психолога)</a:t>
            </a:r>
            <a:endParaRPr lang="ru-RU" sz="1400" b="1" i="1" dirty="0">
              <a:latin typeface="Palatino Linotyp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928671"/>
            <a:ext cx="3571900" cy="53860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Georgia" panose="02040502050405020303" pitchFamily="18" charset="0"/>
              </a:rPr>
              <a:t>Набор  игровых средств 3 </a:t>
            </a:r>
            <a:r>
              <a:rPr lang="ru-RU" sz="1400" i="1" dirty="0" smtClean="0">
                <a:latin typeface="Georgia" panose="02040502050405020303" pitchFamily="18" charset="0"/>
              </a:rPr>
              <a:t>(</a:t>
            </a:r>
            <a:r>
              <a:rPr lang="en-US" sz="1400" i="1" dirty="0" err="1" smtClean="0">
                <a:latin typeface="Georgia" panose="02040502050405020303" pitchFamily="18" charset="0"/>
              </a:rPr>
              <a:t>Diskrimination</a:t>
            </a:r>
            <a:r>
              <a:rPr lang="ru-RU" sz="1400" i="1" dirty="0" smtClean="0">
                <a:latin typeface="Georgia" panose="02040502050405020303" pitchFamily="18" charset="0"/>
              </a:rPr>
              <a:t>)</a:t>
            </a:r>
          </a:p>
          <a:p>
            <a:endParaRPr lang="ru-RU" sz="1400" u="sng" dirty="0" smtClean="0">
              <a:latin typeface="Georgia" panose="02040502050405020303" pitchFamily="18" charset="0"/>
            </a:endParaRPr>
          </a:p>
          <a:p>
            <a:r>
              <a:rPr lang="ru-RU" sz="1400" b="1" i="1" u="sng" dirty="0" smtClean="0">
                <a:latin typeface="Georgia" panose="02040502050405020303" pitchFamily="18" charset="0"/>
              </a:rPr>
              <a:t>Способствует развитию: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представлений о форме, размере, цвете;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умения соотносить размеры предметов зрительно с помощью практических действий;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способности к классификации;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пространственной ориентации, понимания пространственных отношений.</a:t>
            </a:r>
          </a:p>
          <a:p>
            <a:pPr marL="342900" indent="-342900"/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b="1" i="1" u="sng" dirty="0" smtClean="0">
                <a:latin typeface="Georgia" panose="02040502050405020303" pitchFamily="18" charset="0"/>
              </a:rPr>
              <a:t>В набор входят: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бусины разных цветов, размеров и форм;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деревянные стержни разной длины;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шнуры.</a:t>
            </a:r>
          </a:p>
          <a:p>
            <a:pPr marL="342900" indent="-342900"/>
            <a:r>
              <a:rPr lang="ru-RU" sz="1400" b="1" i="1" u="sng" dirty="0" smtClean="0">
                <a:latin typeface="Georgia" panose="02040502050405020303" pitchFamily="18" charset="0"/>
              </a:rPr>
              <a:t>Используется в: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индивидуальных игровых упражнениях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коллективных играх.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>
              <a:latin typeface="Georgia" panose="02040502050405020303" pitchFamily="18" charset="0"/>
            </a:endParaRPr>
          </a:p>
          <a:p>
            <a:pPr marL="342900" indent="-342900"/>
            <a:endParaRPr lang="ru-RU" dirty="0" smtClean="0">
              <a:latin typeface="Georgia" panose="02040502050405020303" pitchFamily="18" charset="0"/>
            </a:endParaRPr>
          </a:p>
        </p:txBody>
      </p:sp>
      <p:pic>
        <p:nvPicPr>
          <p:cNvPr id="26626" name="Picture 2" descr="https://im1-tub-ru.yandex.net/i?id=1d0433be64b49a32a3ecb534b6c7bff5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3571900" cy="27146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6628" name="Picture 4" descr="https://im2-tub-ru.yandex.net/i?id=442f55ed911ef3802e0f327d38dc440e&amp;n=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4000504"/>
            <a:ext cx="3357586" cy="25377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2918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835548"/>
          </a:xfrm>
        </p:spPr>
        <p:txBody>
          <a:bodyPr anchor="ctr"/>
          <a:lstStyle/>
          <a:p>
            <a:r>
              <a:rPr lang="ru-RU" sz="3600" b="1" i="1" dirty="0" smtClean="0">
                <a:latin typeface="Palatino Linotype" pitchFamily="18" charset="0"/>
              </a:rPr>
              <a:t>Игровой комплект «ПЕРТРА» </a:t>
            </a:r>
            <a:r>
              <a:rPr lang="ru-RU" sz="1400" b="1" i="1" dirty="0" smtClean="0">
                <a:latin typeface="Palatino Linotype" pitchFamily="18" charset="0"/>
              </a:rPr>
              <a:t>(набор психолога)</a:t>
            </a:r>
            <a:endParaRPr lang="ru-RU" sz="1400" b="1" i="1" dirty="0">
              <a:latin typeface="Palatino Linotyp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928671"/>
            <a:ext cx="3571900" cy="560153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Georgia" panose="02040502050405020303" pitchFamily="18" charset="0"/>
              </a:rPr>
              <a:t>Набор  игровых средств 4 </a:t>
            </a:r>
            <a:r>
              <a:rPr lang="ru-RU" sz="1400" i="1" dirty="0" smtClean="0">
                <a:latin typeface="Georgia" panose="02040502050405020303" pitchFamily="18" charset="0"/>
              </a:rPr>
              <a:t>(</a:t>
            </a:r>
            <a:r>
              <a:rPr lang="en-US" sz="1400" i="1" dirty="0" smtClean="0">
                <a:latin typeface="Georgia" panose="02040502050405020303" pitchFamily="18" charset="0"/>
              </a:rPr>
              <a:t>Relation</a:t>
            </a:r>
            <a:r>
              <a:rPr lang="ru-RU" sz="1400" i="1" dirty="0" smtClean="0">
                <a:latin typeface="Georgia" panose="02040502050405020303" pitchFamily="18" charset="0"/>
              </a:rPr>
              <a:t>)</a:t>
            </a:r>
          </a:p>
          <a:p>
            <a:endParaRPr lang="ru-RU" sz="1400" u="sng" dirty="0" smtClean="0">
              <a:latin typeface="Georgia" panose="02040502050405020303" pitchFamily="18" charset="0"/>
            </a:endParaRPr>
          </a:p>
          <a:p>
            <a:r>
              <a:rPr lang="ru-RU" sz="1400" b="1" i="1" u="sng" dirty="0" smtClean="0">
                <a:latin typeface="Georgia" panose="02040502050405020303" pitchFamily="18" charset="0"/>
              </a:rPr>
              <a:t>Способствует развитию: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представлений о</a:t>
            </a:r>
            <a:r>
              <a:rPr lang="en-US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 smtClean="0">
                <a:latin typeface="Georgia" panose="02040502050405020303" pitchFamily="18" charset="0"/>
              </a:rPr>
              <a:t>геометрических формах;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умения различать геометрические формы;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пространственной ориентации и понимания пространственных отношений.</a:t>
            </a:r>
          </a:p>
          <a:p>
            <a:pPr marL="342900" indent="-342900"/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b="1" i="1" u="sng" dirty="0" smtClean="0">
                <a:latin typeface="Georgia" panose="02040502050405020303" pitchFamily="18" charset="0"/>
              </a:rPr>
              <a:t>В набор входят: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деревянные шаблоны разных геометрических форм;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деревянные пластины  со штырем для крепления на доске-основе;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воротца с большими и малыми отверстиями;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резинки с пробками на конце.</a:t>
            </a:r>
          </a:p>
          <a:p>
            <a:pPr marL="342900" indent="-342900"/>
            <a:r>
              <a:rPr lang="ru-RU" sz="1400" b="1" i="1" u="sng" dirty="0" smtClean="0">
                <a:latin typeface="Georgia" panose="02040502050405020303" pitchFamily="18" charset="0"/>
              </a:rPr>
              <a:t>Используется в: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индивидуальных игровых упражнениях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коллективных играх.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>
              <a:latin typeface="Georgia" panose="02040502050405020303" pitchFamily="18" charset="0"/>
            </a:endParaRPr>
          </a:p>
          <a:p>
            <a:pPr marL="342900" indent="-342900"/>
            <a:endParaRPr lang="ru-RU" dirty="0" smtClean="0">
              <a:latin typeface="Georgia" panose="02040502050405020303" pitchFamily="18" charset="0"/>
            </a:endParaRPr>
          </a:p>
        </p:txBody>
      </p:sp>
      <p:pic>
        <p:nvPicPr>
          <p:cNvPr id="27650" name="Picture 2" descr="https://im3-tub-ru.yandex.net/i?id=d7b28399c7689bc2220620aa66880025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00108"/>
            <a:ext cx="3500462" cy="25003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7652" name="Picture 4" descr="https://im0-tub-ru.yandex.net/i?id=3e93de76366b3eb4c100d8cdef76ad5d&amp;n=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3" y="3857628"/>
            <a:ext cx="3501915" cy="263149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2918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835548"/>
          </a:xfrm>
        </p:spPr>
        <p:txBody>
          <a:bodyPr anchor="ctr"/>
          <a:lstStyle/>
          <a:p>
            <a:r>
              <a:rPr lang="ru-RU" sz="3600" b="1" i="1" dirty="0" smtClean="0">
                <a:latin typeface="Palatino Linotype" pitchFamily="18" charset="0"/>
              </a:rPr>
              <a:t>Игровой комплект «ПЕРТРА» </a:t>
            </a:r>
            <a:r>
              <a:rPr lang="ru-RU" sz="1400" b="1" i="1" dirty="0" smtClean="0">
                <a:latin typeface="Palatino Linotype" pitchFamily="18" charset="0"/>
              </a:rPr>
              <a:t>(набор психолога)</a:t>
            </a:r>
            <a:endParaRPr lang="ru-RU" sz="1400" b="1" i="1" dirty="0">
              <a:latin typeface="Palatino Linotyp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928671"/>
            <a:ext cx="3571900" cy="49552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Georgia" panose="02040502050405020303" pitchFamily="18" charset="0"/>
              </a:rPr>
              <a:t>Набор  игровых средств 5 </a:t>
            </a:r>
          </a:p>
          <a:p>
            <a:pPr algn="ctr"/>
            <a:r>
              <a:rPr lang="ru-RU" sz="1400" i="1" dirty="0" smtClean="0">
                <a:latin typeface="Georgia" panose="02040502050405020303" pitchFamily="18" charset="0"/>
              </a:rPr>
              <a:t>(</a:t>
            </a:r>
            <a:r>
              <a:rPr lang="en-US" sz="1400" i="1" dirty="0" err="1" smtClean="0">
                <a:latin typeface="Georgia" panose="02040502050405020303" pitchFamily="18" charset="0"/>
              </a:rPr>
              <a:t>Grafomotorik</a:t>
            </a:r>
            <a:r>
              <a:rPr lang="ru-RU" sz="1400" i="1" dirty="0" smtClean="0">
                <a:latin typeface="Georgia" panose="02040502050405020303" pitchFamily="18" charset="0"/>
              </a:rPr>
              <a:t>)</a:t>
            </a:r>
          </a:p>
          <a:p>
            <a:endParaRPr lang="ru-RU" sz="1400" u="sng" dirty="0" smtClean="0">
              <a:latin typeface="Georgia" panose="02040502050405020303" pitchFamily="18" charset="0"/>
            </a:endParaRPr>
          </a:p>
          <a:p>
            <a:r>
              <a:rPr lang="ru-RU" sz="1400" b="1" i="1" u="sng" dirty="0" smtClean="0">
                <a:latin typeface="Georgia" panose="02040502050405020303" pitchFamily="18" charset="0"/>
              </a:rPr>
              <a:t>Способствует развитию: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err="1" smtClean="0">
                <a:latin typeface="Georgia" panose="02040502050405020303" pitchFamily="18" charset="0"/>
              </a:rPr>
              <a:t>содружественных</a:t>
            </a:r>
            <a:r>
              <a:rPr lang="ru-RU" sz="1400" dirty="0" smtClean="0">
                <a:latin typeface="Georgia" panose="02040502050405020303" pitchFamily="18" charset="0"/>
              </a:rPr>
              <a:t> движений глаз и руки;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навыка владения карандашом;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навыков письма.</a:t>
            </a:r>
          </a:p>
          <a:p>
            <a:pPr marL="342900" indent="-342900"/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b="1" i="1" u="sng" dirty="0" smtClean="0">
                <a:latin typeface="Georgia" panose="02040502050405020303" pitchFamily="18" charset="0"/>
              </a:rPr>
              <a:t>В набор входят: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деревянные пластины с пазом на лицевой стороне;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деревянные пластины-направляющие с желобом;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разноцветные фигурки машинок, ленты;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магнитный штифт.</a:t>
            </a:r>
          </a:p>
          <a:p>
            <a:pPr marL="342900" indent="-342900"/>
            <a:r>
              <a:rPr lang="ru-RU" sz="1400" b="1" i="1" u="sng" dirty="0" smtClean="0">
                <a:latin typeface="Georgia" panose="02040502050405020303" pitchFamily="18" charset="0"/>
              </a:rPr>
              <a:t>Используется в: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индивидуальных игровых упражнениях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коллективных играх.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>
              <a:latin typeface="Georgia" panose="02040502050405020303" pitchFamily="18" charset="0"/>
            </a:endParaRPr>
          </a:p>
          <a:p>
            <a:pPr marL="342900" indent="-342900"/>
            <a:endParaRPr lang="ru-RU" dirty="0" smtClean="0">
              <a:latin typeface="Georgia" panose="02040502050405020303" pitchFamily="18" charset="0"/>
            </a:endParaRPr>
          </a:p>
        </p:txBody>
      </p:sp>
      <p:pic>
        <p:nvPicPr>
          <p:cNvPr id="6" name="Picture 2" descr="https://im3-tub-ru.yandex.net/i?id=0b3e3c2930e0cafa5845e8bfe693cbaa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85926"/>
            <a:ext cx="3571900" cy="32147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2918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835548"/>
          </a:xfrm>
        </p:spPr>
        <p:txBody>
          <a:bodyPr anchor="ctr"/>
          <a:lstStyle/>
          <a:p>
            <a:r>
              <a:rPr lang="ru-RU" sz="3600" b="1" i="1" dirty="0" smtClean="0">
                <a:latin typeface="Palatino Linotype" pitchFamily="18" charset="0"/>
              </a:rPr>
              <a:t>Игровой комплект «ПЕРТРА» </a:t>
            </a:r>
            <a:r>
              <a:rPr lang="ru-RU" sz="1400" b="1" i="1" dirty="0" smtClean="0">
                <a:latin typeface="Palatino Linotype" pitchFamily="18" charset="0"/>
              </a:rPr>
              <a:t>(набор психолога)</a:t>
            </a:r>
            <a:endParaRPr lang="ru-RU" sz="1400" b="1" i="1" dirty="0">
              <a:latin typeface="Palatino Linotyp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928671"/>
            <a:ext cx="3571900" cy="53860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Georgia" panose="02040502050405020303" pitchFamily="18" charset="0"/>
              </a:rPr>
              <a:t>Набор  игровых средств 6 </a:t>
            </a:r>
          </a:p>
          <a:p>
            <a:pPr algn="ctr"/>
            <a:r>
              <a:rPr lang="ru-RU" sz="1400" i="1" dirty="0" smtClean="0">
                <a:latin typeface="Georgia" panose="02040502050405020303" pitchFamily="18" charset="0"/>
              </a:rPr>
              <a:t>(</a:t>
            </a:r>
            <a:r>
              <a:rPr lang="en-US" sz="1400" i="1" dirty="0" err="1" smtClean="0">
                <a:latin typeface="Georgia" panose="02040502050405020303" pitchFamily="18" charset="0"/>
              </a:rPr>
              <a:t>Handgeschiklichreit</a:t>
            </a:r>
            <a:r>
              <a:rPr lang="ru-RU" sz="1400" i="1" dirty="0" smtClean="0">
                <a:latin typeface="Georgia" panose="02040502050405020303" pitchFamily="18" charset="0"/>
              </a:rPr>
              <a:t>)</a:t>
            </a:r>
          </a:p>
          <a:p>
            <a:endParaRPr lang="ru-RU" sz="1400" u="sng" dirty="0" smtClean="0">
              <a:latin typeface="Georgia" panose="02040502050405020303" pitchFamily="18" charset="0"/>
            </a:endParaRPr>
          </a:p>
          <a:p>
            <a:r>
              <a:rPr lang="ru-RU" sz="1400" b="1" i="1" u="sng" dirty="0" smtClean="0">
                <a:latin typeface="Georgia" panose="02040502050405020303" pitchFamily="18" charset="0"/>
              </a:rPr>
              <a:t>Способствует развитию: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дифференцированных хватательных движений;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навыков дозирования усилия и модуляции движений, необходимых для освоения письма;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развития навыков счета и классификации.</a:t>
            </a:r>
          </a:p>
          <a:p>
            <a:pPr marL="342900" indent="-342900"/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b="1" i="1" u="sng" dirty="0" smtClean="0">
                <a:latin typeface="Georgia" panose="02040502050405020303" pitchFamily="18" charset="0"/>
              </a:rPr>
              <a:t>В набор входят: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доска-основа с 280 отверстиями;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деревянные цилиндры со штырьками;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разноцветные цилиндры, шайбы и бусины с отверстиями;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блоки, шнуры, резинки.</a:t>
            </a:r>
          </a:p>
          <a:p>
            <a:pPr marL="342900" indent="-342900"/>
            <a:r>
              <a:rPr lang="ru-RU" sz="1400" b="1" i="1" u="sng" dirty="0" smtClean="0">
                <a:latin typeface="Georgia" panose="02040502050405020303" pitchFamily="18" charset="0"/>
              </a:rPr>
              <a:t>Используется в: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индивидуальных игровых упражнениях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коллективных играх.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>
              <a:latin typeface="Georgia" panose="02040502050405020303" pitchFamily="18" charset="0"/>
            </a:endParaRPr>
          </a:p>
          <a:p>
            <a:pPr marL="342900" indent="-342900"/>
            <a:endParaRPr lang="ru-RU" dirty="0" smtClean="0">
              <a:latin typeface="Georgia" panose="02040502050405020303" pitchFamily="18" charset="0"/>
            </a:endParaRPr>
          </a:p>
        </p:txBody>
      </p:sp>
      <p:pic>
        <p:nvPicPr>
          <p:cNvPr id="29698" name="Picture 2" descr="https://im2-tub-ru.yandex.net/i?id=ad5b81d92cce26971bca46443326f75b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857364"/>
            <a:ext cx="3429024" cy="30642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2918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835548"/>
          </a:xfrm>
        </p:spPr>
        <p:txBody>
          <a:bodyPr anchor="ctr"/>
          <a:lstStyle/>
          <a:p>
            <a:r>
              <a:rPr lang="ru-RU" sz="3600" b="1" i="1" dirty="0" smtClean="0">
                <a:latin typeface="Palatino Linotype" pitchFamily="18" charset="0"/>
              </a:rPr>
              <a:t>Игровой комплект «ПЕРТРА» </a:t>
            </a:r>
            <a:r>
              <a:rPr lang="ru-RU" sz="1400" b="1" i="1" dirty="0" smtClean="0">
                <a:latin typeface="Palatino Linotype" pitchFamily="18" charset="0"/>
              </a:rPr>
              <a:t>(набор психолога)</a:t>
            </a:r>
            <a:endParaRPr lang="ru-RU" sz="1400" b="1" i="1" dirty="0">
              <a:latin typeface="Palatino Linotyp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928671"/>
            <a:ext cx="3571900" cy="49552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Georgia" panose="02040502050405020303" pitchFamily="18" charset="0"/>
              </a:rPr>
              <a:t>Набор  игровых средств 7 </a:t>
            </a:r>
          </a:p>
          <a:p>
            <a:pPr algn="ctr"/>
            <a:r>
              <a:rPr lang="ru-RU" sz="1400" i="1" dirty="0" smtClean="0">
                <a:latin typeface="Georgia" panose="02040502050405020303" pitchFamily="18" charset="0"/>
              </a:rPr>
              <a:t>(</a:t>
            </a:r>
            <a:r>
              <a:rPr lang="en-US" sz="1400" i="1" dirty="0" err="1" smtClean="0">
                <a:latin typeface="Georgia" panose="02040502050405020303" pitchFamily="18" charset="0"/>
              </a:rPr>
              <a:t>Matematik</a:t>
            </a:r>
            <a:r>
              <a:rPr lang="ru-RU" sz="1400" i="1" dirty="0" smtClean="0">
                <a:latin typeface="Georgia" panose="02040502050405020303" pitchFamily="18" charset="0"/>
              </a:rPr>
              <a:t>)</a:t>
            </a:r>
          </a:p>
          <a:p>
            <a:endParaRPr lang="ru-RU" sz="1400" u="sng" dirty="0" smtClean="0">
              <a:latin typeface="Georgia" panose="02040502050405020303" pitchFamily="18" charset="0"/>
            </a:endParaRPr>
          </a:p>
          <a:p>
            <a:r>
              <a:rPr lang="ru-RU" sz="1400" b="1" i="1" u="sng" dirty="0" smtClean="0">
                <a:latin typeface="Georgia" panose="02040502050405020303" pitchFamily="18" charset="0"/>
              </a:rPr>
              <a:t>Способствует развитию: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навыков сравнения, классификации;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математических навыков;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представлений о числе, множестве, составе числа.</a:t>
            </a:r>
          </a:p>
          <a:p>
            <a:pPr marL="342900" indent="-342900"/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b="1" i="1" u="sng" dirty="0" smtClean="0">
                <a:latin typeface="Georgia" panose="02040502050405020303" pitchFamily="18" charset="0"/>
              </a:rPr>
              <a:t>В набор входят: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деревянные пластины числового луча от 1 до 20;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деревянные пластины чисел определенного цвета;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металлические шары;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доска результатов.</a:t>
            </a:r>
          </a:p>
          <a:p>
            <a:pPr marL="342900" indent="-342900"/>
            <a:r>
              <a:rPr lang="ru-RU" sz="1400" b="1" i="1" u="sng" dirty="0" smtClean="0">
                <a:latin typeface="Georgia" panose="02040502050405020303" pitchFamily="18" charset="0"/>
              </a:rPr>
              <a:t>Используется в: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индивидуальных игровых упражнениях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latin typeface="Georgia" panose="02040502050405020303" pitchFamily="18" charset="0"/>
              </a:rPr>
              <a:t>коллективных играх.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>
              <a:latin typeface="Georgia" panose="02040502050405020303" pitchFamily="18" charset="0"/>
            </a:endParaRPr>
          </a:p>
          <a:p>
            <a:pPr marL="342900" indent="-342900"/>
            <a:endParaRPr lang="ru-RU" dirty="0" smtClean="0">
              <a:latin typeface="Georgia" panose="02040502050405020303" pitchFamily="18" charset="0"/>
            </a:endParaRPr>
          </a:p>
        </p:txBody>
      </p:sp>
      <p:pic>
        <p:nvPicPr>
          <p:cNvPr id="30722" name="Picture 2" descr="https://im0-tub-ru.yandex.net/i?id=6368979102ea8ed6f53c5e3e9bbc80f2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928802"/>
            <a:ext cx="3466880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2918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473</TotalTime>
  <Words>751</Words>
  <Application>Microsoft Office PowerPoint</Application>
  <PresentationFormat>Экран (4:3)</PresentationFormat>
  <Paragraphs>135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Управление образования Администрации города Новочеркасска  Муниципальное бюджетное  дошкольное образовательное учреждение  детский сад  №55</vt:lpstr>
      <vt:lpstr>Игровой комплект «ПЕРТРА» (набор психолога)</vt:lpstr>
      <vt:lpstr>Игровой комплект «ПЕРТРА» (набор психолога)</vt:lpstr>
      <vt:lpstr>Игровой комплект «ПЕРТРА» (набор психолога)</vt:lpstr>
      <vt:lpstr>Игровой комплект «ПЕРТРА» (набор психолога)</vt:lpstr>
      <vt:lpstr>Игровой комплект «ПЕРТРА» (набор психолога)</vt:lpstr>
      <vt:lpstr>Игровой комплект «ПЕРТРА» (набор психолога)</vt:lpstr>
      <vt:lpstr>Игровой комплект «ПЕРТРА» (набор психолога)</vt:lpstr>
      <vt:lpstr>Игровой комплект «ПЕРТРА» (набор психолога)</vt:lpstr>
      <vt:lpstr>Игровой комплект «ПЕРТРА» (набор психолога)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Календарь природы (если есть автор указать)</dc:title>
  <dc:creator>1</dc:creator>
  <cp:lastModifiedBy>user</cp:lastModifiedBy>
  <cp:revision>56</cp:revision>
  <dcterms:created xsi:type="dcterms:W3CDTF">2015-05-21T04:44:14Z</dcterms:created>
  <dcterms:modified xsi:type="dcterms:W3CDTF">2024-10-07T09:49:40Z</dcterms:modified>
</cp:coreProperties>
</file>