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58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10" autoAdjust="0"/>
  </p:normalViewPr>
  <p:slideViewPr>
    <p:cSldViewPr>
      <p:cViewPr>
        <p:scale>
          <a:sx n="68" d="100"/>
          <a:sy n="68" d="100"/>
        </p:scale>
        <p:origin x="-163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8640"/>
            <a:ext cx="8429684" cy="882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latin typeface="Georgia" panose="02040502050405020303" pitchFamily="18" charset="0"/>
              </a:rPr>
              <a:t>Управление</a:t>
            </a:r>
            <a:r>
              <a:rPr lang="ru-RU" sz="4000" b="1" dirty="0" smtClean="0"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latin typeface="Georgia" panose="02040502050405020303" pitchFamily="18" charset="0"/>
              </a:rPr>
              <a:t>образования Администрации города Новочеркасска</a:t>
            </a:r>
            <a:br>
              <a:rPr lang="ru-RU" sz="1400" b="1" dirty="0" smtClean="0">
                <a:latin typeface="Georgia" panose="02040502050405020303" pitchFamily="18" charset="0"/>
              </a:rPr>
            </a:br>
            <a:r>
              <a:rPr lang="ru-RU" sz="1400" b="1" dirty="0" smtClean="0">
                <a:latin typeface="Georgia" panose="02040502050405020303" pitchFamily="18" charset="0"/>
              </a:rPr>
              <a:t> Муниципальное бюджетное  дошкольное образовательное учреждение</a:t>
            </a:r>
            <a:br>
              <a:rPr lang="ru-RU" sz="1400" b="1" dirty="0" smtClean="0">
                <a:latin typeface="Georgia" panose="02040502050405020303" pitchFamily="18" charset="0"/>
              </a:rPr>
            </a:br>
            <a:r>
              <a:rPr lang="ru-RU" sz="1400" b="1" dirty="0" smtClean="0">
                <a:latin typeface="Georgia" panose="02040502050405020303" pitchFamily="18" charset="0"/>
              </a:rPr>
              <a:t> детский сад  №55</a:t>
            </a:r>
            <a:endParaRPr lang="ru-RU" sz="1400" b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21236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«Развивающая предметно- пространственная среда в детском саду для детей с ОВЗ в соответствии с ФОП ДО»</a:t>
            </a:r>
            <a:endParaRPr lang="ru-RU" sz="32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857629"/>
            <a:ext cx="85341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Стажировка педагогов ДОУ г. Нижний Новгород</a:t>
            </a:r>
          </a:p>
          <a:p>
            <a:pPr algn="ctr"/>
            <a:r>
              <a:rPr lang="ru-RU" sz="2000" b="1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Тема: «ФОП ДО : требования и  особенности организации образовательной деятельности»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г. Новочеркасск </a:t>
            </a:r>
          </a:p>
          <a:p>
            <a:pPr algn="ctr"/>
            <a:r>
              <a:rPr lang="ru-RU" b="1" dirty="0" smtClean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01156" cy="406944"/>
          </a:xfrm>
        </p:spPr>
        <p:txBody>
          <a:bodyPr anchor="ctr"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142984"/>
            <a:ext cx="3563888" cy="47397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Georgia" panose="02040502050405020303" pitchFamily="18" charset="0"/>
              </a:rPr>
              <a:t>Средство психологического развития и коррекции  детей дошкольного возраста</a:t>
            </a:r>
          </a:p>
          <a:p>
            <a:endParaRPr lang="ru-RU" sz="1400" u="sng" dirty="0" smtClean="0">
              <a:latin typeface="Georgia" panose="02040502050405020303" pitchFamily="18" charset="0"/>
            </a:endParaRPr>
          </a:p>
          <a:p>
            <a:r>
              <a:rPr lang="ru-RU" sz="1400" dirty="0" smtClean="0"/>
              <a:t>     Способствует переносу традиционных педагогических занятий в песочницу. В ходе взаимодействия с песком у детей  развивается «тактильная чувствительность как основа развития «ручного интеллекта». </a:t>
            </a:r>
          </a:p>
          <a:p>
            <a:endParaRPr lang="ru-RU" sz="1400" dirty="0" smtClean="0"/>
          </a:p>
          <a:p>
            <a:r>
              <a:rPr lang="ru-RU" sz="1400" dirty="0" smtClean="0"/>
              <a:t>    Совершенствуются навыки предметно-игровой деятельности и коммуникативных навыков ребенка. </a:t>
            </a:r>
          </a:p>
          <a:p>
            <a:endParaRPr lang="ru-RU" sz="1400" dirty="0" smtClean="0"/>
          </a:p>
          <a:p>
            <a:r>
              <a:rPr lang="ru-RU" sz="1400" dirty="0" smtClean="0"/>
              <a:t>    Усиливается желание ребенка узнавать что-то новое, экспериментировать и работать самостоятельно</a:t>
            </a: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29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2"/>
                </a:solidFill>
              </a:rPr>
              <a:t>Комплекс для работы с «кинетическим песком» </a:t>
            </a:r>
          </a:p>
        </p:txBody>
      </p:sp>
      <p:pic>
        <p:nvPicPr>
          <p:cNvPr id="3" name="Picture 2" descr="C:\Users\1\Desktop\сенсорная БАЗА ЮГ\DSC07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285860"/>
            <a:ext cx="471490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95608"/>
          </a:xfrm>
        </p:spPr>
        <p:txBody>
          <a:bodyPr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Центр ИКТ 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071546"/>
            <a:ext cx="3563888" cy="5478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Современного ребенка  дошкольного возраста трудно себе представить без игры на компьютере и использования информационных технологий. Поэтому в комнате психомоторной коррекции  предусмотрены и такие игровые пособия.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i="1" u="sng" dirty="0" smtClean="0"/>
              <a:t>Детский интерактивный стол «СОЛНЫШКО»</a:t>
            </a:r>
          </a:p>
          <a:p>
            <a:endParaRPr lang="ru-RU" sz="1400" b="1" i="1" u="sng" dirty="0" smtClean="0"/>
          </a:p>
          <a:p>
            <a:endParaRPr lang="ru-RU" sz="1400" b="1" i="1" u="sng" dirty="0" smtClean="0"/>
          </a:p>
          <a:p>
            <a:r>
              <a:rPr lang="ru-RU" sz="1400" b="1" i="1" u="sng" dirty="0" smtClean="0"/>
              <a:t>Персональные электронные устройства «</a:t>
            </a:r>
            <a:r>
              <a:rPr lang="en-US" sz="1400" b="1" i="1" u="sng" dirty="0" err="1" smtClean="0"/>
              <a:t>EnTourage</a:t>
            </a:r>
            <a:r>
              <a:rPr lang="en-US" sz="1400" b="1" i="1" u="sng" dirty="0" smtClean="0"/>
              <a:t> Pocket </a:t>
            </a:r>
            <a:r>
              <a:rPr lang="en-US" sz="1400" b="1" i="1" u="sng" dirty="0" err="1" smtClean="0"/>
              <a:t>eDGe</a:t>
            </a:r>
            <a:r>
              <a:rPr lang="ru-RU" sz="1400" b="1" i="1" u="sng" dirty="0" smtClean="0"/>
              <a:t>» </a:t>
            </a:r>
          </a:p>
          <a:p>
            <a:endParaRPr lang="ru-RU" sz="1400" b="1" i="1" u="sng" dirty="0" smtClean="0"/>
          </a:p>
          <a:p>
            <a:endParaRPr lang="ru-RU" sz="1400" b="1" i="1" u="sng" dirty="0" smtClean="0"/>
          </a:p>
          <a:p>
            <a:endParaRPr lang="ru-RU" sz="1400" b="1" i="1" u="sng" dirty="0" smtClean="0"/>
          </a:p>
          <a:p>
            <a:r>
              <a:rPr lang="en-US" sz="1400" b="1" i="1" u="sng" dirty="0" smtClean="0"/>
              <a:t>M</a:t>
            </a:r>
            <a:r>
              <a:rPr lang="ru-RU" sz="1400" b="1" i="1" u="sng" dirty="0" err="1" smtClean="0"/>
              <a:t>imio</a:t>
            </a:r>
            <a:r>
              <a:rPr lang="ru-RU" sz="1400" b="1" i="1" u="sng" dirty="0" smtClean="0"/>
              <a:t>: </a:t>
            </a:r>
            <a:r>
              <a:rPr lang="ru-RU" sz="1400" b="1" i="1" u="sng" dirty="0" err="1" smtClean="0"/>
              <a:t>интерактив</a:t>
            </a:r>
            <a:r>
              <a:rPr lang="ru-RU" sz="1400" b="1" i="1" u="sng" dirty="0" smtClean="0"/>
              <a:t> на маркерной доске</a:t>
            </a:r>
          </a:p>
          <a:p>
            <a:endParaRPr lang="ru-RU" sz="1400" b="1" i="1" u="sng" dirty="0" smtClean="0"/>
          </a:p>
          <a:p>
            <a:endParaRPr lang="ru-RU" sz="1400" b="1" i="1" u="sng" dirty="0" smtClean="0"/>
          </a:p>
          <a:p>
            <a:endParaRPr lang="ru-RU" sz="1400" b="1" i="1" u="sng" dirty="0" smtClean="0"/>
          </a:p>
          <a:p>
            <a:endParaRPr lang="ru-RU" sz="1400" b="1" i="1" u="sng" dirty="0" smtClean="0"/>
          </a:p>
          <a:p>
            <a:endParaRPr lang="ru-RU" sz="1400" b="1" i="1" u="sng" dirty="0" smtClean="0"/>
          </a:p>
        </p:txBody>
      </p:sp>
      <p:pic>
        <p:nvPicPr>
          <p:cNvPr id="4097" name="Picture 1" descr="C:\Users\1\Desktop\55_Новочеркасск_конкурс ИГРОТЕКА\27 девай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000504"/>
            <a:ext cx="3571901" cy="2679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Users\1\Desktop\сенсорная БАЗА ЮГ\DSC07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5"/>
            <a:ext cx="3429024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01156" cy="406944"/>
          </a:xfrm>
        </p:spPr>
        <p:txBody>
          <a:bodyPr anchor="ctr"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142984"/>
            <a:ext cx="3563888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   Вызывают высокий интерес у детей, позволяют в игровой форме подготовиться к школьному обучению.              Программа курса ориентирована на формирование самых важных универсальных учебных действий, которые будут необходимы в начальной школе: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en-US" sz="1400" dirty="0" smtClean="0"/>
              <a:t>в</a:t>
            </a:r>
            <a:r>
              <a:rPr lang="ru-RU" sz="1400" dirty="0" err="1" smtClean="0"/>
              <a:t>осприятия</a:t>
            </a:r>
            <a:r>
              <a:rPr lang="ru-RU" sz="1400" dirty="0" smtClean="0"/>
              <a:t> текста на слух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удержание задания в памяти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 удержания аспекта при выполнении задания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следования инструкции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поиска нужного места на странице или на картинке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поискового пролистывания вперед и назад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понимания языка условных обозначений.</a:t>
            </a: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tx2"/>
                </a:solidFill>
              </a:rPr>
              <a:t>Персональные электронные устройства «</a:t>
            </a:r>
            <a:r>
              <a:rPr lang="en-US" sz="3000" b="1" i="1" dirty="0" err="1" smtClean="0">
                <a:solidFill>
                  <a:schemeClr val="tx2"/>
                </a:solidFill>
              </a:rPr>
              <a:t>EnTourage</a:t>
            </a:r>
            <a:r>
              <a:rPr lang="en-US" sz="3000" b="1" i="1" dirty="0" smtClean="0">
                <a:solidFill>
                  <a:schemeClr val="tx2"/>
                </a:solidFill>
              </a:rPr>
              <a:t> Pocket </a:t>
            </a:r>
            <a:r>
              <a:rPr lang="en-US" sz="3000" b="1" i="1" dirty="0" err="1" smtClean="0">
                <a:solidFill>
                  <a:schemeClr val="tx2"/>
                </a:solidFill>
              </a:rPr>
              <a:t>eDGe</a:t>
            </a:r>
            <a:r>
              <a:rPr lang="ru-RU" sz="3000" b="1" i="1" dirty="0" smtClean="0">
                <a:solidFill>
                  <a:schemeClr val="tx2"/>
                </a:solidFill>
              </a:rPr>
              <a:t>» </a:t>
            </a:r>
          </a:p>
        </p:txBody>
      </p:sp>
      <p:pic>
        <p:nvPicPr>
          <p:cNvPr id="6" name="Picture 2" descr="D:\Рабочий стол\Моя работа\конкурс Мелова Уг 2012\Новая папка\DSCN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5000660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01156" cy="406944"/>
          </a:xfrm>
        </p:spPr>
        <p:txBody>
          <a:bodyPr anchor="ctr"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142985"/>
            <a:ext cx="3563888" cy="54476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   Отличительной особенностью данного детского интерактивного стола является возможность подъема экрана для индивидуальной работы  перед ним, как перед мольбертом.  Это удобно для демонстрации и поочередного выполнения  заданий, а также при проигрывании мультфильмов, сказок или игровых приключенческих приложений. Данная модель стола поставляется с операционной системой </a:t>
            </a:r>
            <a:r>
              <a:rPr lang="ru-RU" sz="1400" dirty="0" err="1" smtClean="0"/>
              <a:t>Windows</a:t>
            </a:r>
            <a:r>
              <a:rPr lang="ru-RU" sz="1400" dirty="0" smtClean="0"/>
              <a:t>.</a:t>
            </a:r>
          </a:p>
          <a:p>
            <a:r>
              <a:rPr lang="ru-RU" sz="1400" b="1" u="sng" dirty="0" smtClean="0"/>
              <a:t>Преимущества: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устройство уже настроено и сразу готово к работе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возможность работы с интерактивной доской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встроенная звуковая система и мощный компьютер</a:t>
            </a:r>
          </a:p>
          <a:p>
            <a:pPr lvl="0">
              <a:buFont typeface="Arial" pitchFamily="34" charset="0"/>
              <a:buChar char="•"/>
            </a:pPr>
            <a:r>
              <a:rPr lang="ru-RU" sz="1400" dirty="0" smtClean="0"/>
              <a:t>интересное игровое и развивающее программное обеспечение в комплекте.</a:t>
            </a:r>
          </a:p>
          <a:p>
            <a:r>
              <a:rPr lang="ru-RU" dirty="0" smtClean="0"/>
              <a:t> </a:t>
            </a:r>
          </a:p>
          <a:p>
            <a:endParaRPr lang="ru-RU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Детский интерактивный стол «СОЛНЫШКО»</a:t>
            </a:r>
          </a:p>
          <a:p>
            <a:pPr algn="ctr"/>
            <a:r>
              <a:rPr lang="ru-RU" sz="3000" b="1" i="1" dirty="0" smtClean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3074" name="Picture 2" descr="C:\Users\1\Desktop\сенсорная БАЗА ЮГ\DSC07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57203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785818"/>
          </a:xfrm>
        </p:spPr>
        <p:txBody>
          <a:bodyPr anchor="ctr"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142985"/>
            <a:ext cx="3563888" cy="5016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   </a:t>
            </a:r>
          </a:p>
          <a:p>
            <a:r>
              <a:rPr lang="ru-RU" sz="1600" dirty="0" smtClean="0"/>
              <a:t>Включение педагогами в непосредственно образовательную  деятельность тематических презентаций, фото и видеоматериалов, развивающих компьютерных игр, упражнений на интерактивной доске обеспечивает высокую познавательную активность наших детей.</a:t>
            </a:r>
          </a:p>
          <a:p>
            <a:endParaRPr lang="ru-RU" sz="1600" dirty="0" smtClean="0"/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tx2"/>
                </a:solidFill>
              </a:rPr>
              <a:t>M</a:t>
            </a:r>
            <a:r>
              <a:rPr lang="ru-RU" sz="3200" b="1" i="1" dirty="0" err="1" smtClean="0">
                <a:solidFill>
                  <a:schemeClr val="tx2"/>
                </a:solidFill>
              </a:rPr>
              <a:t>imio</a:t>
            </a:r>
            <a:r>
              <a:rPr lang="ru-RU" sz="3200" b="1" i="1" dirty="0" smtClean="0">
                <a:solidFill>
                  <a:schemeClr val="tx2"/>
                </a:solidFill>
              </a:rPr>
              <a:t>: </a:t>
            </a:r>
            <a:r>
              <a:rPr lang="ru-RU" sz="3200" b="1" i="1" dirty="0" err="1" smtClean="0">
                <a:solidFill>
                  <a:schemeClr val="tx2"/>
                </a:solidFill>
              </a:rPr>
              <a:t>интерактив</a:t>
            </a:r>
            <a:r>
              <a:rPr lang="ru-RU" sz="3200" b="1" i="1" dirty="0" smtClean="0">
                <a:solidFill>
                  <a:schemeClr val="tx2"/>
                </a:solidFill>
              </a:rPr>
              <a:t> на 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маркерной доске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3000" b="1" i="1" dirty="0" smtClean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1027" name="Picture 3" descr="C:\Users\1\Desktop\55_Новочеркасск_конкурс ИГРОТЕКА\26 интерактив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947363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92696"/>
          </a:xfrm>
        </p:spPr>
        <p:txBody>
          <a:bodyPr/>
          <a:lstStyle/>
          <a:p>
            <a:r>
              <a:rPr lang="ru-RU" sz="3600" dirty="0" smtClean="0">
                <a:latin typeface="Georgia" panose="02040502050405020303" pitchFamily="18" charset="0"/>
              </a:rPr>
              <a:t>Комната психомоторной  коррекции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980728"/>
            <a:ext cx="3566200" cy="57861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b="1" i="1" dirty="0" smtClean="0"/>
              <a:t>Востребована педагогами и детьми  всех возрастных групп детского сада, специалистами по коррекции,  и родителями воспитанников. 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sz="1600" dirty="0" smtClean="0"/>
              <a:t>Внедрение современного игрового и </a:t>
            </a:r>
            <a:r>
              <a:rPr lang="ru-RU" sz="1600" dirty="0" err="1" smtClean="0"/>
              <a:t>мультимедийного</a:t>
            </a:r>
            <a:r>
              <a:rPr lang="ru-RU" sz="1600" dirty="0" smtClean="0"/>
              <a:t> оборудования,  новых методик, развивающих и </a:t>
            </a:r>
            <a:r>
              <a:rPr lang="ru-RU" sz="1600" dirty="0" err="1" smtClean="0"/>
              <a:t>здоровьесберегающих</a:t>
            </a:r>
            <a:r>
              <a:rPr lang="ru-RU" sz="1600" dirty="0" smtClean="0"/>
              <a:t> технологий, способствуют развитию индивидуальных способностей детей дошкольного возраста. </a:t>
            </a:r>
          </a:p>
          <a:p>
            <a:pPr marL="342900" indent="-342900"/>
            <a:r>
              <a:rPr lang="ru-RU" sz="1600" dirty="0" smtClean="0"/>
              <a:t>В целом это позволяет значительно повысить качество образовательной  работы  в  ДОУ.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8675" name="Picture 3" descr="C:\Users\1\Desktop\55_Новочеркасск_конкурс ИГРОТЕКА\13 фонар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90" y="3857628"/>
            <a:ext cx="3595699" cy="269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1\Desktop\сенсорная БАЗА ЮГ\DSC07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4320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>
                <a:latin typeface="Georgia" panose="02040502050405020303" pitchFamily="18" charset="0"/>
              </a:rPr>
              <a:t/>
            </a:r>
            <a:br>
              <a:rPr lang="ru-RU" sz="4800" b="1" dirty="0">
                <a:latin typeface="Georgia" panose="02040502050405020303" pitchFamily="18" charset="0"/>
              </a:rPr>
            </a:b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>
                <a:latin typeface="Georgia" panose="02040502050405020303" pitchFamily="18" charset="0"/>
              </a:rPr>
              <a:t/>
            </a:r>
            <a:br>
              <a:rPr lang="ru-RU" sz="4800" b="1" dirty="0">
                <a:latin typeface="Georgia" panose="02040502050405020303" pitchFamily="18" charset="0"/>
              </a:rPr>
            </a:b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>
                <a:latin typeface="Georgia" panose="02040502050405020303" pitchFamily="18" charset="0"/>
              </a:rPr>
              <a:t/>
            </a:r>
            <a:br>
              <a:rPr lang="ru-RU" sz="4800" b="1" dirty="0">
                <a:latin typeface="Georgia" panose="02040502050405020303" pitchFamily="18" charset="0"/>
              </a:rPr>
            </a:b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>
                <a:latin typeface="Georgia" panose="02040502050405020303" pitchFamily="18" charset="0"/>
              </a:rPr>
              <a:t/>
            </a:r>
            <a:br>
              <a:rPr lang="ru-RU" sz="4800" b="1" dirty="0">
                <a:latin typeface="Georgia" panose="02040502050405020303" pitchFamily="18" charset="0"/>
              </a:rPr>
            </a:b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>
                <a:latin typeface="Georgia" panose="02040502050405020303" pitchFamily="18" charset="0"/>
              </a:rPr>
              <a:t>ПРИГЛАШАЕМ К </a:t>
            </a:r>
            <a:br>
              <a:rPr lang="ru-RU" sz="4800" b="1" dirty="0">
                <a:latin typeface="Georgia" panose="02040502050405020303" pitchFamily="18" charset="0"/>
              </a:rPr>
            </a:br>
            <a:r>
              <a:rPr lang="ru-RU" sz="4800" b="1" dirty="0">
                <a:latin typeface="Georgia" panose="02040502050405020303" pitchFamily="18" charset="0"/>
              </a:rPr>
              <a:t>СОТРУДНИЧЕСТВУ</a:t>
            </a: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r>
              <a:rPr lang="ru-RU" sz="4800" b="1" dirty="0" smtClean="0">
                <a:latin typeface="Georgia" panose="02040502050405020303" pitchFamily="18" charset="0"/>
              </a:rPr>
              <a:t/>
            </a:r>
            <a:br>
              <a:rPr lang="ru-RU" sz="4800" b="1" dirty="0" smtClean="0">
                <a:latin typeface="Georgia" panose="02040502050405020303" pitchFamily="18" charset="0"/>
              </a:rPr>
            </a:br>
            <a:endParaRPr lang="ru-RU" sz="48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013176"/>
            <a:ext cx="72728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Ростовская область</a:t>
            </a:r>
            <a:br>
              <a:rPr lang="ru-RU" dirty="0"/>
            </a:br>
            <a:r>
              <a:rPr lang="ru-RU" dirty="0"/>
              <a:t>Город Новочеркасск</a:t>
            </a:r>
            <a:br>
              <a:rPr lang="ru-RU" dirty="0"/>
            </a:br>
            <a:r>
              <a:rPr lang="ru-RU" dirty="0"/>
              <a:t>Улица Гвардейская, дом № 12 а</a:t>
            </a:r>
            <a:br>
              <a:rPr lang="ru-RU" dirty="0"/>
            </a:br>
            <a:r>
              <a:rPr lang="ru-RU" dirty="0"/>
              <a:t>Телефон 8 (8635) 23-29-89</a:t>
            </a:r>
            <a:br>
              <a:rPr lang="ru-RU" dirty="0"/>
            </a:br>
            <a:r>
              <a:rPr lang="en-US" dirty="0"/>
              <a:t>Mdou55inbox.ru</a:t>
            </a:r>
            <a:r>
              <a:rPr lang="ru-RU" dirty="0"/>
              <a:t>   </a:t>
            </a:r>
            <a:br>
              <a:rPr lang="ru-RU" dirty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sz="6000" b="1" dirty="0">
                <a:latin typeface="Georgia" panose="02040502050405020303" pitchFamily="18" charset="0"/>
              </a:rPr>
              <a:t/>
            </a:r>
            <a:br>
              <a:rPr lang="ru-RU" sz="6000" b="1" dirty="0">
                <a:latin typeface="Georgia" panose="02040502050405020303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92696"/>
          </a:xfrm>
        </p:spPr>
        <p:txBody>
          <a:bodyPr/>
          <a:lstStyle/>
          <a:p>
            <a:r>
              <a:rPr lang="ru-RU" sz="3600" dirty="0" smtClean="0">
                <a:latin typeface="Georgia" panose="02040502050405020303" pitchFamily="18" charset="0"/>
              </a:rPr>
              <a:t>Комната психомоторной  коррекции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928670"/>
            <a:ext cx="3643338" cy="5355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/>
              <a:t>В   детском саду  № 55  оборудована комната психомоторной  коррекции.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r>
              <a:rPr lang="ru-RU" dirty="0" smtClean="0"/>
              <a:t>Созданная игровая среда, способствует коррекции речевого развития, обогащению жизненного опыта ребенка, расширению спектра сенсомоторных ощущений, развитию мелкой и общей моторики. 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2050" name="Picture 2" descr="F:\55_Новочеркасск_конкурс ИГРОТЕКА\1 общий в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9"/>
            <a:ext cx="3643338" cy="2643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F:\55_Новочеркасск_конкурс ИГРОТЕКА\2 общий ви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929066"/>
            <a:ext cx="3786182" cy="2732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92696"/>
          </a:xfrm>
        </p:spPr>
        <p:txBody>
          <a:bodyPr/>
          <a:lstStyle/>
          <a:p>
            <a:r>
              <a:rPr lang="ru-RU" sz="3600" dirty="0" smtClean="0">
                <a:latin typeface="Georgia" panose="02040502050405020303" pitchFamily="18" charset="0"/>
              </a:rPr>
              <a:t>Комната психомоторной  коррекции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857233"/>
            <a:ext cx="1857388" cy="5703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Все пространство комнаты психомоторной коррекции  поделено на центры: </a:t>
            </a:r>
            <a:endParaRPr lang="ru-RU" sz="1600" dirty="0" smtClean="0"/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центр развивающих и  творческих игр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центр балансировки и координации движений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центр коррекции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/>
              <a:t>центр ИКТ</a:t>
            </a:r>
          </a:p>
          <a:p>
            <a:pPr algn="ctr"/>
            <a:r>
              <a:rPr lang="ru-RU" dirty="0" smtClean="0"/>
              <a:t> 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3074" name="Picture 2" descr="F:\55_Новочеркасск_конкурс ИГРОТЕКА\3 центр развивающих и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974130"/>
            <a:ext cx="3286149" cy="2240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3429000"/>
            <a:ext cx="357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Центр развивающих и творческих игр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pic>
        <p:nvPicPr>
          <p:cNvPr id="3075" name="Picture 3" descr="F:\55_Новочеркасск_конкурс ИГРОТЕКА\5 центр балансиров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857628"/>
            <a:ext cx="3286148" cy="2219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6286520"/>
            <a:ext cx="3299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Центр балансировки и координации 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pic>
        <p:nvPicPr>
          <p:cNvPr id="3076" name="Picture 4" descr="F:\55_Новочеркасск_конкурс ИГРОТЕКА\7 центр коррекц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00108"/>
            <a:ext cx="328614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215074" y="3214686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i="1" dirty="0" smtClean="0">
              <a:solidFill>
                <a:schemeClr val="tx2"/>
              </a:solidFill>
            </a:endParaRPr>
          </a:p>
          <a:p>
            <a:r>
              <a:rPr lang="ru-RU" sz="1400" b="1" i="1" dirty="0" smtClean="0">
                <a:solidFill>
                  <a:schemeClr val="tx2"/>
                </a:solidFill>
              </a:rPr>
              <a:t>Центр  коррекции 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6286520"/>
            <a:ext cx="1229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</a:rPr>
              <a:t>Центр  ИКТ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857628"/>
            <a:ext cx="3286148" cy="2216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95608"/>
          </a:xfrm>
        </p:spPr>
        <p:txBody>
          <a:bodyPr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Центр развивающих и творческих игр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857232"/>
            <a:ext cx="3563888" cy="58579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1400" dirty="0" smtClean="0"/>
              <a:t>В центре  подобраны игры и пособия, направленные на обогащение сенсорного опыта ребенка, на развитие внимания, памяти, речи, мелкой моторики, логического мышления.</a:t>
            </a:r>
          </a:p>
          <a:p>
            <a:pPr marL="342900" indent="-342900"/>
            <a:r>
              <a:rPr lang="ru-RU" sz="1400" dirty="0" smtClean="0"/>
              <a:t> Для оснащения этой зоны мы использовали </a:t>
            </a:r>
            <a:r>
              <a:rPr lang="ru-RU" sz="1400" u="sng" dirty="0" smtClean="0"/>
              <a:t>кубики Никитина </a:t>
            </a:r>
            <a:r>
              <a:rPr lang="ru-RU" sz="1400" dirty="0" smtClean="0"/>
              <a:t>(наборы «Сложи узор», «Сложи квадрат», «</a:t>
            </a:r>
            <a:r>
              <a:rPr lang="ru-RU" sz="1400" dirty="0" err="1" smtClean="0"/>
              <a:t>Уникуб</a:t>
            </a:r>
            <a:r>
              <a:rPr lang="ru-RU" sz="1400" dirty="0" smtClean="0"/>
              <a:t>», «Кубики для всех», «Кубики логические»)  и </a:t>
            </a:r>
            <a:r>
              <a:rPr lang="ru-RU" sz="1400" u="sng" dirty="0" smtClean="0"/>
              <a:t>развивающие игры  В. В. </a:t>
            </a:r>
            <a:r>
              <a:rPr lang="ru-RU" sz="1400" u="sng" dirty="0" err="1" smtClean="0"/>
              <a:t>Воскобовича</a:t>
            </a:r>
            <a:r>
              <a:rPr lang="ru-RU" sz="1400" dirty="0" smtClean="0"/>
              <a:t> («</a:t>
            </a:r>
            <a:r>
              <a:rPr lang="ru-RU" sz="1400" dirty="0" err="1" smtClean="0"/>
              <a:t>Геоконт</a:t>
            </a:r>
            <a:r>
              <a:rPr lang="ru-RU" sz="1400" dirty="0" smtClean="0"/>
              <a:t>», «</a:t>
            </a:r>
            <a:r>
              <a:rPr lang="ru-RU" sz="1400" dirty="0" err="1" smtClean="0"/>
              <a:t>Геовизор</a:t>
            </a:r>
            <a:r>
              <a:rPr lang="ru-RU" sz="1400" dirty="0" smtClean="0"/>
              <a:t>»,  коврограф «Ларчик», «</a:t>
            </a:r>
            <a:r>
              <a:rPr lang="ru-RU" sz="1400" dirty="0" err="1" smtClean="0"/>
              <a:t>Чудо-головоломки</a:t>
            </a:r>
            <a:r>
              <a:rPr lang="ru-RU" dirty="0" smtClean="0"/>
              <a:t>», </a:t>
            </a:r>
            <a:r>
              <a:rPr lang="ru-RU" sz="1400" dirty="0" smtClean="0"/>
              <a:t>«Прозрачный квадрат» и др.</a:t>
            </a:r>
          </a:p>
          <a:p>
            <a:pPr marL="342900" indent="-342900"/>
            <a:r>
              <a:rPr lang="ru-RU" sz="1400" dirty="0" smtClean="0"/>
              <a:t>Взаимодействуя с игрушками,  дети получают возможность выразить себя, свои чувства и свое состояние мимикой, жестом, движением. Участие детей в коллективном творчестве обогащают их социальный опыт, учит адекватному взаимодействию и общению.</a:t>
            </a:r>
          </a:p>
          <a:p>
            <a:pPr marL="342900" indent="-342900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167757" cy="2618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928670"/>
            <a:ext cx="2143140" cy="2609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3929090" cy="2947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95608"/>
          </a:xfrm>
        </p:spPr>
        <p:txBody>
          <a:bodyPr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Центр балансировки и координации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857232"/>
            <a:ext cx="3563888" cy="57554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ru-RU" sz="1400" dirty="0" smtClean="0"/>
              <a:t>Игровые пособия помогают развитию у детей пространственной ориентировки и координации движений, осознанию схемы собственного тела, формируют навык удержания равновесия. С их помощью удается раскрепостить скованных детей, снять мышечное напряжение, снизить излишнюю возбужденность и даже агрессивность.</a:t>
            </a:r>
          </a:p>
          <a:p>
            <a:pPr marL="342900" indent="-342900"/>
            <a:endParaRPr lang="ru-RU" sz="1400" dirty="0" smtClean="0"/>
          </a:p>
          <a:p>
            <a:r>
              <a:rPr lang="ru-RU" sz="1400" u="sng" dirty="0" smtClean="0"/>
              <a:t>Оборудован следующими пособиями</a:t>
            </a:r>
            <a:r>
              <a:rPr lang="ru-RU" sz="1400" dirty="0" smtClean="0"/>
              <a:t>: </a:t>
            </a:r>
          </a:p>
          <a:p>
            <a:pPr lvl="0"/>
            <a:r>
              <a:rPr lang="ru-RU" sz="1400" dirty="0" smtClean="0"/>
              <a:t>«Доска на четырех роликах», </a:t>
            </a:r>
          </a:p>
          <a:p>
            <a:pPr lvl="0"/>
            <a:r>
              <a:rPr lang="ru-RU" sz="1400" dirty="0" smtClean="0"/>
              <a:t>«Кочки на болоте», </a:t>
            </a:r>
          </a:p>
          <a:p>
            <a:pPr lvl="0"/>
            <a:r>
              <a:rPr lang="ru-RU" sz="1400" dirty="0" smtClean="0"/>
              <a:t>«Мяч на резинке», </a:t>
            </a:r>
          </a:p>
          <a:p>
            <a:pPr lvl="0"/>
            <a:r>
              <a:rPr lang="ru-RU" sz="1400" dirty="0" smtClean="0"/>
              <a:t>«</a:t>
            </a:r>
            <a:r>
              <a:rPr lang="ru-RU" sz="1400" dirty="0" err="1" smtClean="0"/>
              <a:t>Шагомобиль</a:t>
            </a:r>
            <a:r>
              <a:rPr lang="ru-RU" sz="1400" dirty="0" smtClean="0"/>
              <a:t>», </a:t>
            </a:r>
          </a:p>
          <a:p>
            <a:pPr lvl="0"/>
            <a:r>
              <a:rPr lang="ru-RU" sz="1400" dirty="0" smtClean="0"/>
              <a:t>«Черепаха», </a:t>
            </a:r>
          </a:p>
          <a:p>
            <a:pPr lvl="0"/>
            <a:r>
              <a:rPr lang="ru-RU" sz="1400" dirty="0" smtClean="0"/>
              <a:t>напольный «Шарик в лабиринте», </a:t>
            </a:r>
          </a:p>
          <a:p>
            <a:pPr lvl="0"/>
            <a:r>
              <a:rPr lang="ru-RU" sz="1400" dirty="0" smtClean="0"/>
              <a:t>«Сырный ломтик», </a:t>
            </a:r>
          </a:p>
          <a:p>
            <a:pPr lvl="0"/>
            <a:r>
              <a:rPr lang="ru-RU" sz="1400" dirty="0" smtClean="0"/>
              <a:t>«</a:t>
            </a:r>
            <a:r>
              <a:rPr lang="ru-RU" sz="1400" dirty="0" err="1" smtClean="0"/>
              <a:t>Сенсино</a:t>
            </a:r>
            <a:r>
              <a:rPr lang="ru-RU" sz="1400" dirty="0" smtClean="0"/>
              <a:t>», </a:t>
            </a:r>
          </a:p>
          <a:p>
            <a:pPr lvl="0"/>
            <a:r>
              <a:rPr lang="ru-RU" sz="1400" dirty="0" smtClean="0"/>
              <a:t>«Тактильные дорожки». </a:t>
            </a:r>
          </a:p>
          <a:p>
            <a:pPr lvl="0"/>
            <a:endParaRPr lang="ru-RU" sz="1400" dirty="0" smtClean="0"/>
          </a:p>
          <a:p>
            <a:pPr lvl="0"/>
            <a:endParaRPr lang="ru-RU" sz="1400" dirty="0" smtClean="0"/>
          </a:p>
          <a:p>
            <a:pPr marL="342900" indent="-342900"/>
            <a:endParaRPr lang="ru-RU" sz="1400" dirty="0" smtClean="0"/>
          </a:p>
          <a:p>
            <a:pPr marL="342900" indent="-342900"/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857628"/>
            <a:ext cx="3633329" cy="2725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3429024" cy="2572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95608"/>
          </a:xfrm>
        </p:spPr>
        <p:txBody>
          <a:bodyPr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Центр коррекции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857232"/>
            <a:ext cx="3563888" cy="5847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400" u="sng" dirty="0" smtClean="0"/>
          </a:p>
          <a:p>
            <a:endParaRPr lang="ru-RU" sz="1400" u="sng" dirty="0" smtClean="0"/>
          </a:p>
          <a:p>
            <a:endParaRPr lang="ru-RU" sz="1400" u="sng" dirty="0" smtClean="0"/>
          </a:p>
          <a:p>
            <a:r>
              <a:rPr lang="ru-RU" sz="1600" b="1" i="1" u="sng" dirty="0" smtClean="0"/>
              <a:t>Игровой комплект «ПЕРТРА»</a:t>
            </a:r>
            <a:r>
              <a:rPr lang="ru-RU" sz="1600" b="1" i="1" dirty="0" smtClean="0"/>
              <a:t>  </a:t>
            </a:r>
          </a:p>
          <a:p>
            <a:endParaRPr lang="ru-RU" sz="1600" b="1" i="1" dirty="0" smtClean="0"/>
          </a:p>
          <a:p>
            <a:endParaRPr lang="ru-RU" sz="1600" b="1" i="1" u="sng" dirty="0" smtClean="0"/>
          </a:p>
          <a:p>
            <a:r>
              <a:rPr lang="ru-RU" sz="1600" b="1" i="1" u="sng" dirty="0" smtClean="0"/>
              <a:t>Базовый комплект «РИСУЕМ НА ПЕСКЕ»</a:t>
            </a:r>
            <a:endParaRPr lang="ru-RU" sz="1600" b="1" i="1" dirty="0" smtClean="0"/>
          </a:p>
          <a:p>
            <a:endParaRPr lang="ru-RU" sz="1600" b="1" i="1" u="sng" dirty="0" smtClean="0"/>
          </a:p>
          <a:p>
            <a:endParaRPr lang="ru-RU" sz="1600" b="1" i="1" u="sng" dirty="0" smtClean="0"/>
          </a:p>
          <a:p>
            <a:endParaRPr lang="ru-RU" sz="1600" b="1" i="1" u="sng" dirty="0" smtClean="0"/>
          </a:p>
          <a:p>
            <a:r>
              <a:rPr lang="ru-RU" sz="1600" b="1" i="1" u="sng" dirty="0" smtClean="0"/>
              <a:t>Стол песочной анимации </a:t>
            </a:r>
            <a:endParaRPr lang="ru-RU" sz="1600" b="1" i="1" dirty="0" smtClean="0"/>
          </a:p>
          <a:p>
            <a:r>
              <a:rPr lang="ru-RU" sz="1600" b="1" i="1" dirty="0" smtClean="0"/>
              <a:t> </a:t>
            </a:r>
          </a:p>
          <a:p>
            <a:endParaRPr lang="ru-RU" sz="1600" b="1" i="1" dirty="0" smtClean="0"/>
          </a:p>
          <a:p>
            <a:endParaRPr lang="ru-RU" sz="1600" b="1" i="1" dirty="0" smtClean="0"/>
          </a:p>
          <a:p>
            <a:r>
              <a:rPr lang="ru-RU" sz="1600" b="1" i="1" dirty="0" smtClean="0"/>
              <a:t> </a:t>
            </a:r>
          </a:p>
          <a:p>
            <a:r>
              <a:rPr lang="ru-RU" sz="1600" b="1" i="1" u="sng" dirty="0" smtClean="0"/>
              <a:t>Комплекс для работы с «кинетическим песком»</a:t>
            </a:r>
            <a:r>
              <a:rPr lang="ru-RU" sz="1600" b="1" i="1" dirty="0" smtClean="0"/>
              <a:t> </a:t>
            </a:r>
          </a:p>
          <a:p>
            <a:endParaRPr lang="ru-RU" sz="1600" b="1" i="1" dirty="0" smtClean="0"/>
          </a:p>
          <a:p>
            <a:endParaRPr lang="ru-RU" sz="1600" b="1" i="1" dirty="0" smtClean="0"/>
          </a:p>
          <a:p>
            <a:pPr lvl="0"/>
            <a:endParaRPr lang="ru-RU" sz="1400" b="1" i="1" dirty="0" smtClean="0"/>
          </a:p>
          <a:p>
            <a:pPr lvl="0"/>
            <a:endParaRPr lang="ru-RU" sz="1400" dirty="0" smtClean="0"/>
          </a:p>
          <a:p>
            <a:pPr marL="342900" indent="-342900"/>
            <a:endParaRPr lang="ru-RU" sz="1400" dirty="0" smtClean="0"/>
          </a:p>
          <a:p>
            <a:pPr marL="342900" indent="-342900"/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81091"/>
            <a:ext cx="3571900" cy="2621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1\Desktop\сенсорная БАЗА ЮГ\DSC07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2039" y="3929066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835548"/>
          </a:xfrm>
        </p:spPr>
        <p:txBody>
          <a:bodyPr anchor="ctr"/>
          <a:lstStyle/>
          <a:p>
            <a:r>
              <a:rPr lang="ru-RU" sz="3600" b="1" i="1" dirty="0" smtClean="0">
                <a:latin typeface="Palatino Linotype" pitchFamily="18" charset="0"/>
              </a:rPr>
              <a:t>Игровой комплект «ПЕРТРА» </a:t>
            </a:r>
            <a:r>
              <a:rPr lang="ru-RU" sz="1400" b="1" i="1" dirty="0" smtClean="0">
                <a:latin typeface="Palatino Linotype" pitchFamily="18" charset="0"/>
              </a:rPr>
              <a:t>(набор психолога)</a:t>
            </a:r>
            <a:endParaRPr lang="ru-RU" sz="1400" b="1" i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928671"/>
            <a:ext cx="3571900" cy="57864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Georgia" panose="02040502050405020303" pitchFamily="18" charset="0"/>
              </a:rPr>
              <a:t>Средство психологического развития и коррекции  детей дошкольного возраста</a:t>
            </a:r>
            <a:endParaRPr lang="ru-RU" sz="1400" u="sng" dirty="0" smtClean="0">
              <a:latin typeface="Georgia" panose="02040502050405020303" pitchFamily="18" charset="0"/>
            </a:endParaRPr>
          </a:p>
          <a:p>
            <a:r>
              <a:rPr lang="ru-RU" sz="1400" u="sng" dirty="0" smtClean="0">
                <a:latin typeface="Georgia" panose="02040502050405020303" pitchFamily="18" charset="0"/>
              </a:rPr>
              <a:t>Состоит из: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Наборов игровых средств в 7 чемоданах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Доски-основы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Мобильного стеллажа, в котором размещаются чемоданы с наборами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Georgia" panose="02040502050405020303" pitchFamily="18" charset="0"/>
              </a:rPr>
              <a:t>Можно работать с каждым набором отдельно, либо одновременно использовать детали из разных наборов.</a:t>
            </a:r>
          </a:p>
          <a:p>
            <a:pPr marL="342900" indent="-342900"/>
            <a:r>
              <a:rPr lang="ru-RU" sz="1400" dirty="0" smtClean="0"/>
              <a:t>Наборы игровых средств в чемоданах способствуют обогащению внимания, зрительной, тактильной, кинестетической памяти, речи. Отсутствие жестко заданной игровой последовательности при работе с комплектом пробуждают фантазию и любопытство детей и содействуют их творческому развитию.</a:t>
            </a:r>
          </a:p>
          <a:p>
            <a:pPr marL="342900" indent="-342900">
              <a:buAutoNum type="arabicPeriod"/>
            </a:pPr>
            <a:endParaRPr lang="ru-RU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</p:txBody>
      </p:sp>
      <p:pic>
        <p:nvPicPr>
          <p:cNvPr id="1026" name="Picture 2" descr="F:\55_Новочеркасск_конкурс ИГРОТЕКА\23 ПЕРТ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10709"/>
            <a:ext cx="4643470" cy="4832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01156" cy="406944"/>
          </a:xfrm>
        </p:spPr>
        <p:txBody>
          <a:bodyPr anchor="ctr"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Базовый комплект «РИСУЕМ НА ПЕСКЕ»</a:t>
            </a:r>
            <a:br>
              <a:rPr lang="ru-RU" sz="3200" b="1" i="1" dirty="0" smtClean="0"/>
            </a:br>
            <a:endParaRPr lang="ru-RU" sz="3200" b="1" i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071546"/>
            <a:ext cx="3709076" cy="5026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Georgia" panose="02040502050405020303" pitchFamily="18" charset="0"/>
              </a:rPr>
              <a:t>Средство психологического развития и коррекции  детей дошкольного возраста</a:t>
            </a:r>
          </a:p>
          <a:p>
            <a:endParaRPr lang="ru-RU" sz="1400" u="sng" dirty="0" smtClean="0">
              <a:latin typeface="Georgia" panose="02040502050405020303" pitchFamily="18" charset="0"/>
            </a:endParaRPr>
          </a:p>
          <a:p>
            <a:r>
              <a:rPr lang="ru-RU" sz="1400" dirty="0" smtClean="0"/>
              <a:t>Способствует развитию сенсорно-перцептивной сферы ребенка, особенно его тактильно-кинестетической чувствительности; развитию мелкой моторики, ручной умелости, зрительно-моторной координации, произвольного внимания, речи, мышления, а также творческих способностей.</a:t>
            </a:r>
          </a:p>
          <a:p>
            <a:endParaRPr lang="ru-RU" sz="1400" dirty="0" smtClean="0"/>
          </a:p>
          <a:p>
            <a:r>
              <a:rPr lang="ru-RU" sz="1400" dirty="0" smtClean="0"/>
              <a:t>Литература:</a:t>
            </a:r>
          </a:p>
          <a:p>
            <a:pPr lvl="0"/>
            <a:r>
              <a:rPr lang="ru-RU" sz="1400" dirty="0" err="1" smtClean="0"/>
              <a:t>Мариелла</a:t>
            </a:r>
            <a:r>
              <a:rPr lang="ru-RU" sz="1400" dirty="0" smtClean="0"/>
              <a:t> </a:t>
            </a:r>
            <a:r>
              <a:rPr lang="ru-RU" sz="1400" dirty="0" err="1" smtClean="0"/>
              <a:t>Зейц</a:t>
            </a:r>
            <a:endParaRPr lang="ru-RU" sz="1400" dirty="0" smtClean="0"/>
          </a:p>
          <a:p>
            <a:r>
              <a:rPr lang="ru-RU" sz="1400" dirty="0" smtClean="0"/>
              <a:t>Пишем и рисуем на песке. Практические рекомендации. (адаптированный перевод с англ.) – М.: ИНТ, 2010 – 94 с.: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974485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001156" cy="406944"/>
          </a:xfrm>
        </p:spPr>
        <p:txBody>
          <a:bodyPr anchor="ctr"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3200" b="1" i="1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142985"/>
            <a:ext cx="3563888" cy="5601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Georgia" panose="02040502050405020303" pitchFamily="18" charset="0"/>
              </a:rPr>
              <a:t>Средство психологического развития и коррекции  детей дошкольного возраста</a:t>
            </a:r>
          </a:p>
          <a:p>
            <a:endParaRPr lang="ru-RU" sz="1400" u="sng" dirty="0" smtClean="0">
              <a:latin typeface="Georgia" panose="02040502050405020303" pitchFamily="18" charset="0"/>
            </a:endParaRPr>
          </a:p>
          <a:p>
            <a:pPr marL="342900" indent="-342900"/>
            <a:r>
              <a:rPr lang="ru-RU" sz="1400" dirty="0" smtClean="0"/>
              <a:t>Занятия помогают детям избавиться от стрессов, переживаний, волнений, фобий. Творческая работа позволяет снять напряжение. Рисуя песком, ребенок все больше уходит в себя – входит в легкое медитативное состояние, что дает ему определенную возможность по-настоящему расслабиться, отдохнуть, привести в порядок свои мысли и чувства.</a:t>
            </a:r>
            <a:r>
              <a:rPr lang="ru-RU" sz="1400" i="1" dirty="0" smtClean="0"/>
              <a:t> </a:t>
            </a:r>
          </a:p>
          <a:p>
            <a:pPr marL="342900" indent="-342900" algn="just"/>
            <a:r>
              <a:rPr lang="ru-RU" sz="1400" dirty="0" smtClean="0"/>
              <a:t>Рисование происходит непосредственно пальцами по песку, что способствует развитию сенсорных ощущений, раскрепощает и гармонизирует, а так же способствует развитию двух полушарий (так как рисование происходит двумя руками). </a:t>
            </a: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  <a:p>
            <a:pPr marL="342900" indent="-342900"/>
            <a:endParaRPr lang="ru-RU" dirty="0" smtClean="0"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5716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/>
                </a:solidFill>
              </a:rPr>
              <a:t>Стол песочной анимации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1\Desktop\сенсорная БАЗА ЮГ\DSC07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629466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918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354</TotalTime>
  <Words>935</Words>
  <Application>Microsoft Office PowerPoint</Application>
  <PresentationFormat>Экран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Управление образования Администрации города Новочеркасска  Муниципальное бюджетное  дошкольное образовательное учреждение  детский сад  №55</vt:lpstr>
      <vt:lpstr>Комната психомоторной  коррекции</vt:lpstr>
      <vt:lpstr>Комната психомоторной  коррекции</vt:lpstr>
      <vt:lpstr>        Центр развивающих и творческих игр</vt:lpstr>
      <vt:lpstr>        Центр балансировки и координации</vt:lpstr>
      <vt:lpstr>        Центр коррекции</vt:lpstr>
      <vt:lpstr>Игровой комплект «ПЕРТРА» (набор психолога)</vt:lpstr>
      <vt:lpstr> Базовый комплект «РИСУЕМ НА ПЕСКЕ» </vt:lpstr>
      <vt:lpstr>  </vt:lpstr>
      <vt:lpstr>  </vt:lpstr>
      <vt:lpstr>        Центр ИКТ </vt:lpstr>
      <vt:lpstr>  </vt:lpstr>
      <vt:lpstr>  </vt:lpstr>
      <vt:lpstr>  </vt:lpstr>
      <vt:lpstr>Комната психомоторной  коррекции</vt:lpstr>
      <vt:lpstr>           ПРИГЛАШАЕМ К  СОТРУДНИЧЕСТВУ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Календарь природы (если есть автор указать)</dc:title>
  <dc:creator>1</dc:creator>
  <cp:lastModifiedBy>user</cp:lastModifiedBy>
  <cp:revision>40</cp:revision>
  <dcterms:created xsi:type="dcterms:W3CDTF">2015-05-21T04:44:14Z</dcterms:created>
  <dcterms:modified xsi:type="dcterms:W3CDTF">2024-10-07T09:49:05Z</dcterms:modified>
</cp:coreProperties>
</file>