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8" r:id="rId2"/>
    <p:sldId id="257" r:id="rId3"/>
    <p:sldId id="258" r:id="rId4"/>
    <p:sldId id="267" r:id="rId5"/>
    <p:sldId id="261" r:id="rId6"/>
    <p:sldId id="280" r:id="rId7"/>
    <p:sldId id="262" r:id="rId8"/>
    <p:sldId id="263" r:id="rId9"/>
    <p:sldId id="264" r:id="rId10"/>
    <p:sldId id="281" r:id="rId11"/>
    <p:sldId id="283" r:id="rId12"/>
    <p:sldId id="270" r:id="rId13"/>
    <p:sldId id="271" r:id="rId14"/>
    <p:sldId id="291" r:id="rId15"/>
    <p:sldId id="275" r:id="rId16"/>
    <p:sldId id="292" r:id="rId17"/>
    <p:sldId id="279" r:id="rId18"/>
    <p:sldId id="28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546" autoAdjust="0"/>
  </p:normalViewPr>
  <p:slideViewPr>
    <p:cSldViewPr>
      <p:cViewPr>
        <p:scale>
          <a:sx n="70" d="100"/>
          <a:sy n="70" d="100"/>
        </p:scale>
        <p:origin x="-1386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C37ACA-76B2-4A5C-97D0-71456D0937F0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BB71DB-9FD2-41A7-BB63-133BB6ECD43B}">
      <dgm:prSet phldrT="[Текст]"/>
      <dgm:spPr/>
      <dgm:t>
        <a:bodyPr/>
        <a:lstStyle/>
        <a:p>
          <a:r>
            <a:rPr lang="ru-RU" dirty="0" smtClean="0"/>
            <a:t>Работа с детьми</a:t>
          </a:r>
          <a:endParaRPr lang="ru-RU" dirty="0"/>
        </a:p>
      </dgm:t>
    </dgm:pt>
    <dgm:pt modelId="{8E1337B1-08FD-48B5-838E-69BFD4AD42F5}" type="parTrans" cxnId="{58899887-5291-4806-A7F8-5A699C629237}">
      <dgm:prSet/>
      <dgm:spPr/>
      <dgm:t>
        <a:bodyPr/>
        <a:lstStyle/>
        <a:p>
          <a:endParaRPr lang="ru-RU"/>
        </a:p>
      </dgm:t>
    </dgm:pt>
    <dgm:pt modelId="{14BF7F3C-CC41-4AAF-BAC4-A55ED08A5EC2}" type="sibTrans" cxnId="{58899887-5291-4806-A7F8-5A699C629237}">
      <dgm:prSet/>
      <dgm:spPr/>
      <dgm:t>
        <a:bodyPr/>
        <a:lstStyle/>
        <a:p>
          <a:endParaRPr lang="ru-RU"/>
        </a:p>
      </dgm:t>
    </dgm:pt>
    <dgm:pt modelId="{6A4F0136-F213-462E-B359-BF4B7A51A26E}">
      <dgm:prSet phldrT="[Текст]"/>
      <dgm:spPr/>
      <dgm:t>
        <a:bodyPr/>
        <a:lstStyle/>
        <a:p>
          <a:r>
            <a:rPr lang="ru-RU" dirty="0" smtClean="0"/>
            <a:t>Работа с родителями</a:t>
          </a:r>
          <a:endParaRPr lang="ru-RU" dirty="0"/>
        </a:p>
      </dgm:t>
    </dgm:pt>
    <dgm:pt modelId="{469FD556-2669-4230-A68C-F4A1A14F3EEC}" type="parTrans" cxnId="{E2A73971-E5E4-45B8-97DB-C792CD3E2725}">
      <dgm:prSet/>
      <dgm:spPr/>
      <dgm:t>
        <a:bodyPr/>
        <a:lstStyle/>
        <a:p>
          <a:endParaRPr lang="ru-RU"/>
        </a:p>
      </dgm:t>
    </dgm:pt>
    <dgm:pt modelId="{0C98C213-4983-415D-9A65-8D86C9FFD117}" type="sibTrans" cxnId="{E2A73971-E5E4-45B8-97DB-C792CD3E2725}">
      <dgm:prSet/>
      <dgm:spPr/>
      <dgm:t>
        <a:bodyPr/>
        <a:lstStyle/>
        <a:p>
          <a:endParaRPr lang="ru-RU"/>
        </a:p>
      </dgm:t>
    </dgm:pt>
    <dgm:pt modelId="{E24DA641-C1C8-4006-BDCB-A88D59AF2085}">
      <dgm:prSet phldrT="[Текст]"/>
      <dgm:spPr/>
      <dgm:t>
        <a:bodyPr/>
        <a:lstStyle/>
        <a:p>
          <a:endParaRPr lang="ru-RU" dirty="0" smtClean="0"/>
        </a:p>
        <a:p>
          <a:r>
            <a:rPr lang="ru-RU" dirty="0" smtClean="0"/>
            <a:t>Развивающая предметно-пространственная среда</a:t>
          </a:r>
          <a:endParaRPr lang="ru-RU" dirty="0"/>
        </a:p>
      </dgm:t>
    </dgm:pt>
    <dgm:pt modelId="{114CD248-46CE-4FCA-A203-1FDF275ECFF2}" type="parTrans" cxnId="{9996DBF4-AFBF-4DD6-AD7B-1E5D953F82D9}">
      <dgm:prSet/>
      <dgm:spPr/>
      <dgm:t>
        <a:bodyPr/>
        <a:lstStyle/>
        <a:p>
          <a:endParaRPr lang="ru-RU"/>
        </a:p>
      </dgm:t>
    </dgm:pt>
    <dgm:pt modelId="{B310190F-E6CD-4781-BD8B-2EA176833216}" type="sibTrans" cxnId="{9996DBF4-AFBF-4DD6-AD7B-1E5D953F82D9}">
      <dgm:prSet/>
      <dgm:spPr/>
      <dgm:t>
        <a:bodyPr/>
        <a:lstStyle/>
        <a:p>
          <a:endParaRPr lang="ru-RU"/>
        </a:p>
      </dgm:t>
    </dgm:pt>
    <dgm:pt modelId="{DF38B33F-0635-4AA1-A3E2-C2C660E9D192}">
      <dgm:prSet phldrT="[Текст]"/>
      <dgm:spPr/>
      <dgm:t>
        <a:bodyPr/>
        <a:lstStyle/>
        <a:p>
          <a:endParaRPr lang="ru-RU" dirty="0" smtClean="0"/>
        </a:p>
        <a:p>
          <a:r>
            <a:rPr lang="ru-RU" dirty="0" smtClean="0"/>
            <a:t>Методический ресурс</a:t>
          </a:r>
          <a:endParaRPr lang="ru-RU" dirty="0"/>
        </a:p>
      </dgm:t>
    </dgm:pt>
    <dgm:pt modelId="{91C95076-570F-49B9-AA8C-A24848CA8DE2}" type="parTrans" cxnId="{54862BED-C822-4925-B716-577DBA8A0912}">
      <dgm:prSet/>
      <dgm:spPr/>
      <dgm:t>
        <a:bodyPr/>
        <a:lstStyle/>
        <a:p>
          <a:endParaRPr lang="ru-RU"/>
        </a:p>
      </dgm:t>
    </dgm:pt>
    <dgm:pt modelId="{9F3A47D3-C650-4D40-837C-BA3E2CC1CFC0}" type="sibTrans" cxnId="{54862BED-C822-4925-B716-577DBA8A0912}">
      <dgm:prSet/>
      <dgm:spPr/>
      <dgm:t>
        <a:bodyPr/>
        <a:lstStyle/>
        <a:p>
          <a:endParaRPr lang="ru-RU"/>
        </a:p>
      </dgm:t>
    </dgm:pt>
    <dgm:pt modelId="{1739DCDB-6B84-408C-8685-9A381E652EB7}" type="pres">
      <dgm:prSet presAssocID="{AAC37ACA-76B2-4A5C-97D0-71456D0937F0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B0317E5-D966-46D6-9BE4-056CFE6198C8}" type="pres">
      <dgm:prSet presAssocID="{AAC37ACA-76B2-4A5C-97D0-71456D0937F0}" presName="pyramid" presStyleLbl="node1" presStyleIdx="0" presStyleCnt="1" custLinFactNeighborX="-173"/>
      <dgm:spPr/>
    </dgm:pt>
    <dgm:pt modelId="{721300F7-AE67-4217-8EA7-3DB7484C9854}" type="pres">
      <dgm:prSet presAssocID="{AAC37ACA-76B2-4A5C-97D0-71456D0937F0}" presName="theList" presStyleCnt="0"/>
      <dgm:spPr/>
    </dgm:pt>
    <dgm:pt modelId="{116A68F6-8182-456B-B7EA-1D056F23D036}" type="pres">
      <dgm:prSet presAssocID="{BCBB71DB-9FD2-41A7-BB63-133BB6ECD43B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370B2B-2598-4006-967C-732F6AC1E606}" type="pres">
      <dgm:prSet presAssocID="{BCBB71DB-9FD2-41A7-BB63-133BB6ECD43B}" presName="aSpace" presStyleCnt="0"/>
      <dgm:spPr/>
    </dgm:pt>
    <dgm:pt modelId="{DCFBD013-7C33-47B5-BA9D-684B665E04B5}" type="pres">
      <dgm:prSet presAssocID="{6A4F0136-F213-462E-B359-BF4B7A51A26E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075A0-F4BD-4C07-8FC6-E10E0BACAD6D}" type="pres">
      <dgm:prSet presAssocID="{6A4F0136-F213-462E-B359-BF4B7A51A26E}" presName="aSpace" presStyleCnt="0"/>
      <dgm:spPr/>
    </dgm:pt>
    <dgm:pt modelId="{B0D09D1F-3985-4534-8C6E-FDC81B671BFC}" type="pres">
      <dgm:prSet presAssocID="{E24DA641-C1C8-4006-BDCB-A88D59AF2085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F01825-FB27-4B70-9987-04C35F69D6C6}" type="pres">
      <dgm:prSet presAssocID="{E24DA641-C1C8-4006-BDCB-A88D59AF2085}" presName="aSpace" presStyleCnt="0"/>
      <dgm:spPr/>
    </dgm:pt>
    <dgm:pt modelId="{4A6EFF8A-A799-4359-AB13-0E8798DA1E4A}" type="pres">
      <dgm:prSet presAssocID="{DF38B33F-0635-4AA1-A3E2-C2C660E9D192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9BF1B2-95FF-4BDD-9ED1-F75C4123AAFF}" type="pres">
      <dgm:prSet presAssocID="{DF38B33F-0635-4AA1-A3E2-C2C660E9D192}" presName="aSpace" presStyleCnt="0"/>
      <dgm:spPr/>
    </dgm:pt>
  </dgm:ptLst>
  <dgm:cxnLst>
    <dgm:cxn modelId="{1B5E3F8A-CEF7-49B9-A2FD-F6240C76798F}" type="presOf" srcId="{E24DA641-C1C8-4006-BDCB-A88D59AF2085}" destId="{B0D09D1F-3985-4534-8C6E-FDC81B671BFC}" srcOrd="0" destOrd="0" presId="urn:microsoft.com/office/officeart/2005/8/layout/pyramid2"/>
    <dgm:cxn modelId="{ECBC3B64-84A3-4BD3-BBED-A5FF1A118EAC}" type="presOf" srcId="{DF38B33F-0635-4AA1-A3E2-C2C660E9D192}" destId="{4A6EFF8A-A799-4359-AB13-0E8798DA1E4A}" srcOrd="0" destOrd="0" presId="urn:microsoft.com/office/officeart/2005/8/layout/pyramid2"/>
    <dgm:cxn modelId="{22FBC059-2876-48F0-BC03-F3AFD2F96158}" type="presOf" srcId="{6A4F0136-F213-462E-B359-BF4B7A51A26E}" destId="{DCFBD013-7C33-47B5-BA9D-684B665E04B5}" srcOrd="0" destOrd="0" presId="urn:microsoft.com/office/officeart/2005/8/layout/pyramid2"/>
    <dgm:cxn modelId="{1DE49132-05FF-41F0-873A-F8269D82087A}" type="presOf" srcId="{BCBB71DB-9FD2-41A7-BB63-133BB6ECD43B}" destId="{116A68F6-8182-456B-B7EA-1D056F23D036}" srcOrd="0" destOrd="0" presId="urn:microsoft.com/office/officeart/2005/8/layout/pyramid2"/>
    <dgm:cxn modelId="{0605E56F-E1B2-47F7-A66B-D4B7437CF185}" type="presOf" srcId="{AAC37ACA-76B2-4A5C-97D0-71456D0937F0}" destId="{1739DCDB-6B84-408C-8685-9A381E652EB7}" srcOrd="0" destOrd="0" presId="urn:microsoft.com/office/officeart/2005/8/layout/pyramid2"/>
    <dgm:cxn modelId="{54862BED-C822-4925-B716-577DBA8A0912}" srcId="{AAC37ACA-76B2-4A5C-97D0-71456D0937F0}" destId="{DF38B33F-0635-4AA1-A3E2-C2C660E9D192}" srcOrd="3" destOrd="0" parTransId="{91C95076-570F-49B9-AA8C-A24848CA8DE2}" sibTransId="{9F3A47D3-C650-4D40-837C-BA3E2CC1CFC0}"/>
    <dgm:cxn modelId="{58899887-5291-4806-A7F8-5A699C629237}" srcId="{AAC37ACA-76B2-4A5C-97D0-71456D0937F0}" destId="{BCBB71DB-9FD2-41A7-BB63-133BB6ECD43B}" srcOrd="0" destOrd="0" parTransId="{8E1337B1-08FD-48B5-838E-69BFD4AD42F5}" sibTransId="{14BF7F3C-CC41-4AAF-BAC4-A55ED08A5EC2}"/>
    <dgm:cxn modelId="{E2A73971-E5E4-45B8-97DB-C792CD3E2725}" srcId="{AAC37ACA-76B2-4A5C-97D0-71456D0937F0}" destId="{6A4F0136-F213-462E-B359-BF4B7A51A26E}" srcOrd="1" destOrd="0" parTransId="{469FD556-2669-4230-A68C-F4A1A14F3EEC}" sibTransId="{0C98C213-4983-415D-9A65-8D86C9FFD117}"/>
    <dgm:cxn modelId="{9996DBF4-AFBF-4DD6-AD7B-1E5D953F82D9}" srcId="{AAC37ACA-76B2-4A5C-97D0-71456D0937F0}" destId="{E24DA641-C1C8-4006-BDCB-A88D59AF2085}" srcOrd="2" destOrd="0" parTransId="{114CD248-46CE-4FCA-A203-1FDF275ECFF2}" sibTransId="{B310190F-E6CD-4781-BD8B-2EA176833216}"/>
    <dgm:cxn modelId="{00EE938D-C4A8-4448-9BF9-4D9A0B4F6F26}" type="presParOf" srcId="{1739DCDB-6B84-408C-8685-9A381E652EB7}" destId="{FB0317E5-D966-46D6-9BE4-056CFE6198C8}" srcOrd="0" destOrd="0" presId="urn:microsoft.com/office/officeart/2005/8/layout/pyramid2"/>
    <dgm:cxn modelId="{44B15DA2-7097-4761-9D3B-076EFC0D803C}" type="presParOf" srcId="{1739DCDB-6B84-408C-8685-9A381E652EB7}" destId="{721300F7-AE67-4217-8EA7-3DB7484C9854}" srcOrd="1" destOrd="0" presId="urn:microsoft.com/office/officeart/2005/8/layout/pyramid2"/>
    <dgm:cxn modelId="{EA748F11-361A-4829-827D-CE8A0DFF7E2E}" type="presParOf" srcId="{721300F7-AE67-4217-8EA7-3DB7484C9854}" destId="{116A68F6-8182-456B-B7EA-1D056F23D036}" srcOrd="0" destOrd="0" presId="urn:microsoft.com/office/officeart/2005/8/layout/pyramid2"/>
    <dgm:cxn modelId="{B0E785ED-14CA-47CE-85B3-08C2CA0E92B4}" type="presParOf" srcId="{721300F7-AE67-4217-8EA7-3DB7484C9854}" destId="{C2370B2B-2598-4006-967C-732F6AC1E606}" srcOrd="1" destOrd="0" presId="urn:microsoft.com/office/officeart/2005/8/layout/pyramid2"/>
    <dgm:cxn modelId="{6DAA839E-78CC-4253-9C50-F0B4CDDABF1C}" type="presParOf" srcId="{721300F7-AE67-4217-8EA7-3DB7484C9854}" destId="{DCFBD013-7C33-47B5-BA9D-684B665E04B5}" srcOrd="2" destOrd="0" presId="urn:microsoft.com/office/officeart/2005/8/layout/pyramid2"/>
    <dgm:cxn modelId="{882BA593-08F6-42C9-9F1A-60E8781381F7}" type="presParOf" srcId="{721300F7-AE67-4217-8EA7-3DB7484C9854}" destId="{B50075A0-F4BD-4C07-8FC6-E10E0BACAD6D}" srcOrd="3" destOrd="0" presId="urn:microsoft.com/office/officeart/2005/8/layout/pyramid2"/>
    <dgm:cxn modelId="{3C7EAFF2-2D72-4695-9F0E-2BC8A9DD8248}" type="presParOf" srcId="{721300F7-AE67-4217-8EA7-3DB7484C9854}" destId="{B0D09D1F-3985-4534-8C6E-FDC81B671BFC}" srcOrd="4" destOrd="0" presId="urn:microsoft.com/office/officeart/2005/8/layout/pyramid2"/>
    <dgm:cxn modelId="{003DB9CF-1204-4626-88FF-4BC55F4570F6}" type="presParOf" srcId="{721300F7-AE67-4217-8EA7-3DB7484C9854}" destId="{FFF01825-FB27-4B70-9987-04C35F69D6C6}" srcOrd="5" destOrd="0" presId="urn:microsoft.com/office/officeart/2005/8/layout/pyramid2"/>
    <dgm:cxn modelId="{86783779-0AA0-46DB-AA49-68CA8F7DFB69}" type="presParOf" srcId="{721300F7-AE67-4217-8EA7-3DB7484C9854}" destId="{4A6EFF8A-A799-4359-AB13-0E8798DA1E4A}" srcOrd="6" destOrd="0" presId="urn:microsoft.com/office/officeart/2005/8/layout/pyramid2"/>
    <dgm:cxn modelId="{B99FF55C-E688-451E-B122-EBDAB29F39E8}" type="presParOf" srcId="{721300F7-AE67-4217-8EA7-3DB7484C9854}" destId="{F09BF1B2-95FF-4BDD-9ED1-F75C4123AAFF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0317E5-D966-46D6-9BE4-056CFE6198C8}">
      <dsp:nvSpPr>
        <dsp:cNvPr id="0" name=""/>
        <dsp:cNvSpPr/>
      </dsp:nvSpPr>
      <dsp:spPr>
        <a:xfrm>
          <a:off x="175788" y="0"/>
          <a:ext cx="5157192" cy="515719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6A68F6-8182-456B-B7EA-1D056F23D036}">
      <dsp:nvSpPr>
        <dsp:cNvPr id="0" name=""/>
        <dsp:cNvSpPr/>
      </dsp:nvSpPr>
      <dsp:spPr>
        <a:xfrm>
          <a:off x="2763306" y="516222"/>
          <a:ext cx="3352174" cy="91661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Работа с детьми</a:t>
          </a:r>
          <a:endParaRPr lang="ru-RU" sz="1500" kern="1200" dirty="0"/>
        </a:p>
      </dsp:txBody>
      <dsp:txXfrm>
        <a:off x="2808051" y="560967"/>
        <a:ext cx="3262684" cy="827120"/>
      </dsp:txXfrm>
    </dsp:sp>
    <dsp:sp modelId="{DCFBD013-7C33-47B5-BA9D-684B665E04B5}">
      <dsp:nvSpPr>
        <dsp:cNvPr id="0" name=""/>
        <dsp:cNvSpPr/>
      </dsp:nvSpPr>
      <dsp:spPr>
        <a:xfrm>
          <a:off x="2763306" y="1547409"/>
          <a:ext cx="3352174" cy="91661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Работа с родителями</a:t>
          </a:r>
          <a:endParaRPr lang="ru-RU" sz="1500" kern="1200" dirty="0"/>
        </a:p>
      </dsp:txBody>
      <dsp:txXfrm>
        <a:off x="2808051" y="1592154"/>
        <a:ext cx="3262684" cy="827120"/>
      </dsp:txXfrm>
    </dsp:sp>
    <dsp:sp modelId="{B0D09D1F-3985-4534-8C6E-FDC81B671BFC}">
      <dsp:nvSpPr>
        <dsp:cNvPr id="0" name=""/>
        <dsp:cNvSpPr/>
      </dsp:nvSpPr>
      <dsp:spPr>
        <a:xfrm>
          <a:off x="2763306" y="2578596"/>
          <a:ext cx="3352174" cy="91661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Развивающая предметно-пространственная среда</a:t>
          </a:r>
          <a:endParaRPr lang="ru-RU" sz="1500" kern="1200" dirty="0"/>
        </a:p>
      </dsp:txBody>
      <dsp:txXfrm>
        <a:off x="2808051" y="2623341"/>
        <a:ext cx="3262684" cy="827120"/>
      </dsp:txXfrm>
    </dsp:sp>
    <dsp:sp modelId="{4A6EFF8A-A799-4359-AB13-0E8798DA1E4A}">
      <dsp:nvSpPr>
        <dsp:cNvPr id="0" name=""/>
        <dsp:cNvSpPr/>
      </dsp:nvSpPr>
      <dsp:spPr>
        <a:xfrm>
          <a:off x="2763306" y="3609782"/>
          <a:ext cx="3352174" cy="91661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Методический ресурс</a:t>
          </a:r>
          <a:endParaRPr lang="ru-RU" sz="1500" kern="1200" dirty="0"/>
        </a:p>
      </dsp:txBody>
      <dsp:txXfrm>
        <a:off x="2808051" y="3654527"/>
        <a:ext cx="3262684" cy="827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F8043-BB27-495F-A42F-38ECC5837B7E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085F9-486E-4DBC-9998-23F1BD7E32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53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085F9-486E-4DBC-9998-23F1BD7E32D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3" Type="http://schemas.openxmlformats.org/officeDocument/2006/relationships/image" Target="../media/image16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2.docx"/><Relationship Id="rId5" Type="http://schemas.openxmlformats.org/officeDocument/2006/relationships/image" Target="../media/image13.emf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6.docx"/><Relationship Id="rId3" Type="http://schemas.openxmlformats.org/officeDocument/2006/relationships/package" Target="../embeddings/Microsoft_Word_Document4.docx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Word_Document5.docx"/><Relationship Id="rId5" Type="http://schemas.openxmlformats.org/officeDocument/2006/relationships/image" Target="../media/image20.png"/><Relationship Id="rId4" Type="http://schemas.openxmlformats.org/officeDocument/2006/relationships/image" Target="../media/image17.emf"/><Relationship Id="rId9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art55.npi-tu.ru/" TargetMode="External"/><Relationship Id="rId2" Type="http://schemas.openxmlformats.org/officeDocument/2006/relationships/hyperlink" Target="mailto:mdou55@inbox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mailto:vassa2012ru@yandex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artinkin.net/uploads/posts/2021-01/1610905605_4-p-fon-dlya-prezentatsii-v-vide-raskritoi-kni-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3" y="460808"/>
            <a:ext cx="9468544" cy="63971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05273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Муниципальное бюджетное общеобразовательное учреждение детский сад №55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1800200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Формирование у детей старшего возраста позиции активного слушателя через использование технологии продуктивного чтения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968" y="3933056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</a:t>
            </a:r>
            <a:r>
              <a:rPr lang="ru-RU" dirty="0"/>
              <a:t>рамках Школы совершенствования педагогического мастерства воспитателей </a:t>
            </a:r>
            <a:r>
              <a:rPr lang="ru-RU" dirty="0" smtClean="0"/>
              <a:t>выполнила воспитатель МБДОУ детского сада №55 </a:t>
            </a:r>
            <a:r>
              <a:rPr lang="ru-RU" dirty="0" err="1" smtClean="0"/>
              <a:t>Пятницкова</a:t>
            </a:r>
            <a:r>
              <a:rPr lang="ru-RU" dirty="0" smtClean="0"/>
              <a:t> Васса Александровна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5805265"/>
            <a:ext cx="2448272" cy="1052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Г. Новочеркасск</a:t>
            </a:r>
          </a:p>
          <a:p>
            <a:r>
              <a:rPr lang="ru-RU" sz="2400" dirty="0" smtClean="0"/>
              <a:t>Март 2023 год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75199201_top-fon-com-p-nedelya-detskoi-knigi-fon-dlya-prezentatsi-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0588" y="2037736"/>
            <a:ext cx="6767736" cy="376683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241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III этап. </a:t>
            </a:r>
            <a:r>
              <a:rPr lang="ru-RU" sz="2800" b="1" dirty="0" smtClean="0">
                <a:solidFill>
                  <a:srgbClr val="0070C0"/>
                </a:solidFill>
              </a:rPr>
              <a:t>Работа с текстом после чтения</a:t>
            </a:r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dirty="0" smtClean="0"/>
              <a:t> Цель – корректировка читательской интерпретации в соответствии с авторским смыслом. 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556792"/>
            <a:ext cx="20162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1.</a:t>
            </a:r>
            <a:r>
              <a:rPr lang="ru-RU" sz="2000" dirty="0" smtClean="0"/>
              <a:t>Педагог ставит вопрос к тексту в целом. Далее следуют ответы детей на этот вопрос и беседа.</a:t>
            </a:r>
          </a:p>
          <a:p>
            <a:endParaRPr lang="ru-RU" sz="2000" dirty="0" smtClean="0"/>
          </a:p>
          <a:p>
            <a:r>
              <a:rPr lang="ru-RU" sz="2000" b="1" dirty="0" smtClean="0">
                <a:solidFill>
                  <a:srgbClr val="00B050"/>
                </a:solidFill>
              </a:rPr>
              <a:t>2</a:t>
            </a:r>
            <a:r>
              <a:rPr lang="ru-RU" sz="2000" dirty="0" smtClean="0"/>
              <a:t>. Рассказ взрослого о писателе и беседа с детьми о его личности (для старших дошкольников) 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084168" y="1412776"/>
            <a:ext cx="28083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3. </a:t>
            </a:r>
            <a:r>
              <a:rPr lang="ru-RU" sz="2000" dirty="0" smtClean="0"/>
              <a:t>Повторное обращение к заглавию произведения и иллюстрациям. Как бы вы сейчас назвали рассказ? Совпали ли ваши предположения?</a:t>
            </a:r>
          </a:p>
          <a:p>
            <a:endParaRPr lang="ru-RU" sz="2000" dirty="0" smtClean="0"/>
          </a:p>
          <a:p>
            <a:r>
              <a:rPr lang="ru-RU" sz="2000" b="1" dirty="0" smtClean="0">
                <a:solidFill>
                  <a:srgbClr val="00B050"/>
                </a:solidFill>
              </a:rPr>
              <a:t>4. </a:t>
            </a:r>
            <a:r>
              <a:rPr lang="ru-RU" sz="2000" dirty="0" smtClean="0"/>
              <a:t>Выполнение заданий, усиливающих эмоциональное и смысловое восприятие текста. Выявление совпадений первоначальных предположений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ng-clipart-graphy-book-child-photograph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27425" y="2332037"/>
            <a:ext cx="3716575" cy="452596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6583362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Тема самообразования </a:t>
            </a:r>
            <a:r>
              <a:rPr lang="ru-RU" sz="2400" dirty="0" smtClean="0">
                <a:solidFill>
                  <a:srgbClr val="00B0F0"/>
                </a:solidFill>
              </a:rPr>
              <a:t>«</a:t>
            </a:r>
            <a:r>
              <a:rPr lang="ru-RU" sz="2400" i="1" dirty="0" smtClean="0">
                <a:solidFill>
                  <a:srgbClr val="00B0F0"/>
                </a:solidFill>
              </a:rPr>
              <a:t>Формирование у детей старшего возраста позиции активного слушателя через использование технологии продуктивного чтения» </a:t>
            </a:r>
            <a:r>
              <a:rPr lang="en-US" sz="2400" b="1" dirty="0" smtClean="0"/>
              <a:t> </a:t>
            </a:r>
            <a:r>
              <a:rPr lang="ru-RU" sz="2400" dirty="0" smtClean="0"/>
              <a:t>направлена на:</a:t>
            </a:r>
            <a:br>
              <a:rPr lang="ru-RU" sz="2400" dirty="0" smtClean="0"/>
            </a:br>
            <a:r>
              <a:rPr lang="ru-RU" sz="2400" dirty="0" smtClean="0"/>
              <a:t> 1. Приобщение детей и их родителей к чтению художественной литературы;</a:t>
            </a:r>
            <a:br>
              <a:rPr lang="ru-RU" sz="2400" dirty="0" smtClean="0"/>
            </a:br>
            <a:r>
              <a:rPr lang="ru-RU" sz="2400" dirty="0" smtClean="0"/>
              <a:t>2. Создание активной читательской среды;</a:t>
            </a:r>
            <a:br>
              <a:rPr lang="ru-RU" sz="2400" dirty="0" smtClean="0"/>
            </a:br>
            <a:r>
              <a:rPr lang="ru-RU" sz="2400" dirty="0" smtClean="0"/>
              <a:t> 3. Развитие способности понимать текст, извлекая из него максимум того, что напрямую сказал автор и что читается между строк.</a:t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Работа по теме самообразования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 smtClean="0"/>
              <a:t>2022-2023 г велась в следующих  направлениях: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1645919294_64-kartinkin-net-p-shkolnie-kartinki-dlya-prezentatsii-6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64088" y="3429000"/>
            <a:ext cx="3779912" cy="3429000"/>
          </a:xfrm>
        </p:spPr>
      </p:pic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323882299"/>
              </p:ext>
            </p:extLst>
          </p:nvPr>
        </p:nvGraphicFramePr>
        <p:xfrm>
          <a:off x="0" y="1700808"/>
          <a:ext cx="6300192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/>
              <a:t>Р</a:t>
            </a:r>
            <a:r>
              <a:rPr lang="ru-RU" i="1" dirty="0" smtClean="0"/>
              <a:t>абота с детьми</a:t>
            </a:r>
            <a:br>
              <a:rPr lang="ru-RU" i="1" dirty="0" smtClean="0"/>
            </a:br>
            <a:endParaRPr lang="ru-RU" u="sng" dirty="0"/>
          </a:p>
        </p:txBody>
      </p:sp>
      <p:pic>
        <p:nvPicPr>
          <p:cNvPr id="3993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3995936" cy="243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836712"/>
            <a:ext cx="3275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Разработала </a:t>
            </a:r>
            <a:r>
              <a:rPr lang="ru-RU" sz="1400" dirty="0" smtClean="0"/>
              <a:t> </a:t>
            </a:r>
            <a:r>
              <a:rPr lang="ru-RU" sz="1400" dirty="0" smtClean="0"/>
              <a:t>перспективный план </a:t>
            </a:r>
            <a:endParaRPr lang="ru-RU" sz="1400" dirty="0" smtClean="0"/>
          </a:p>
          <a:p>
            <a:pPr algn="ctr"/>
            <a:r>
              <a:rPr lang="ru-RU" sz="1400" dirty="0" smtClean="0"/>
              <a:t>на </a:t>
            </a:r>
            <a:r>
              <a:rPr lang="ru-RU" sz="1400" dirty="0" smtClean="0"/>
              <a:t>2022-2023 </a:t>
            </a:r>
            <a:r>
              <a:rPr lang="ru-RU" sz="1400" dirty="0" smtClean="0"/>
              <a:t>учебный год</a:t>
            </a:r>
            <a:endParaRPr lang="ru-RU" sz="1400" dirty="0"/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288122"/>
              </p:ext>
            </p:extLst>
          </p:nvPr>
        </p:nvGraphicFramePr>
        <p:xfrm>
          <a:off x="4752797" y="1323512"/>
          <a:ext cx="4032448" cy="2347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9" name="Документ" r:id="rId4" imgW="10331651" imgH="7171716" progId="Word.Document.12">
                  <p:embed/>
                </p:oleObj>
              </mc:Choice>
              <mc:Fallback>
                <p:oleObj name="Документ" r:id="rId4" imgW="10331651" imgH="7171716" progId="Word.Document.12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2797" y="1323512"/>
                        <a:ext cx="4032448" cy="23476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0" y="913656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Внедряю  технологию активного слушания</a:t>
            </a:r>
            <a:endParaRPr lang="ru-RU" dirty="0"/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0" y="4221089"/>
          <a:ext cx="4442835" cy="263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0" name="Документ" r:id="rId6" imgW="10350732" imgH="7143651" progId="Word.Document.12">
                  <p:embed/>
                </p:oleObj>
              </mc:Choice>
              <mc:Fallback>
                <p:oleObj name="Документ" r:id="rId6" imgW="10350732" imgH="7143651" progId="Word.Document.12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221089"/>
                        <a:ext cx="4442835" cy="263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3748390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Акция «Доктор Айболит»</a:t>
            </a:r>
            <a:endParaRPr lang="ru-RU" dirty="0"/>
          </a:p>
        </p:txBody>
      </p:sp>
      <p:graphicFrame>
        <p:nvGraphicFramePr>
          <p:cNvPr id="399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52919"/>
              </p:ext>
            </p:extLst>
          </p:nvPr>
        </p:nvGraphicFramePr>
        <p:xfrm>
          <a:off x="4860031" y="4302388"/>
          <a:ext cx="4327859" cy="248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1" name="Документ" r:id="rId8" imgW="10331651" imgH="7195823" progId="Word.Document.12">
                  <p:embed/>
                </p:oleObj>
              </mc:Choice>
              <mc:Fallback>
                <p:oleObj name="Документ" r:id="rId8" imgW="10331651" imgH="7195823" progId="Word.Document.12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1" y="4302388"/>
                        <a:ext cx="4327859" cy="2481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788024" y="3656057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Драматизация произведений   </a:t>
            </a:r>
            <a:endParaRPr lang="ru-RU" dirty="0" smtClean="0"/>
          </a:p>
          <a:p>
            <a:pPr algn="ctr"/>
            <a:r>
              <a:rPr lang="ru-RU" dirty="0" smtClean="0"/>
              <a:t>К. Чуковского для самых маленьких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546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Работа с родителями: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08070"/>
              </p:ext>
            </p:extLst>
          </p:nvPr>
        </p:nvGraphicFramePr>
        <p:xfrm>
          <a:off x="0" y="4546484"/>
          <a:ext cx="3535855" cy="2311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4" name="Документ" r:id="rId3" imgW="7211983" imgH="9782218" progId="Word.Document.12">
                  <p:embed/>
                </p:oleObj>
              </mc:Choice>
              <mc:Fallback>
                <p:oleObj name="Документ" r:id="rId3" imgW="7211983" imgH="9782218" progId="Word.Document.12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46484"/>
                        <a:ext cx="3535855" cy="23115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0920" y="1268760"/>
            <a:ext cx="451308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0" y="1412776"/>
          <a:ext cx="3663384" cy="2736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5" name="Документ" r:id="rId6" imgW="10350732" imgH="7195823" progId="Word.Document.12">
                  <p:embed/>
                </p:oleObj>
              </mc:Choice>
              <mc:Fallback>
                <p:oleObj name="Документ" r:id="rId6" imgW="10350732" imgH="7195823" progId="Word.Document.12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12776"/>
                        <a:ext cx="3663384" cy="27363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536" y="9087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Опрос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499992" y="908720"/>
            <a:ext cx="464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План работы с родителями на </a:t>
            </a:r>
            <a:r>
              <a:rPr lang="ru-RU" dirty="0" smtClean="0"/>
              <a:t>2022-2023 </a:t>
            </a:r>
            <a:r>
              <a:rPr lang="ru-RU" dirty="0" err="1" smtClean="0"/>
              <a:t>уч.г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0050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Консультация</a:t>
            </a:r>
            <a:endParaRPr lang="ru-RU" dirty="0"/>
          </a:p>
        </p:txBody>
      </p:sp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5207000" y="4673600"/>
          <a:ext cx="3937000" cy="218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6" name="Документ" r:id="rId8" imgW="10362972" imgH="7597010" progId="Word.Document.12">
                  <p:embed/>
                </p:oleObj>
              </mc:Choice>
              <mc:Fallback>
                <p:oleObj name="Документ" r:id="rId8" imgW="10362972" imgH="7597010" progId="Word.Document.12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7000" y="4673600"/>
                        <a:ext cx="3937000" cy="218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940152" y="422108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Буклет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412776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Обогащение развивающей среды:</a:t>
            </a:r>
            <a:br>
              <a:rPr lang="ru-RU" i="1" dirty="0" smtClean="0"/>
            </a:br>
            <a:r>
              <a:rPr lang="ru-RU" i="1" dirty="0" smtClean="0"/>
              <a:t>Мини библиотека</a:t>
            </a:r>
            <a:endParaRPr lang="ru-RU" u="sng" dirty="0"/>
          </a:p>
        </p:txBody>
      </p:sp>
      <p:pic>
        <p:nvPicPr>
          <p:cNvPr id="6" name="Содержимое 5" descr="мини библ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700808"/>
            <a:ext cx="3394472" cy="4525963"/>
          </a:xfrm>
          <a:prstGeom prst="rect">
            <a:avLst/>
          </a:prstGeom>
        </p:spPr>
      </p:pic>
      <p:pic>
        <p:nvPicPr>
          <p:cNvPr id="8" name="Рисунок 7" descr="мини биб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772816"/>
            <a:ext cx="3327834" cy="4437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Методический ресурс: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Разработка перспективного плана на 5 лет;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Картотека ссылок по теме самообразования;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Картотека технологий применяемых в реализации проекта самообразования;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Подбор художественной литературы по возрастам.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i="1" u="sng" dirty="0" smtClean="0"/>
              <a:t>Перспектива развития:</a:t>
            </a:r>
            <a:endParaRPr lang="ru-RU" b="1" i="1" u="sng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600201"/>
            <a:ext cx="874440" cy="388640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5" name="Содержимое 3" descr="92c1f11c-4308-517b-901c-53289a9bc6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5882"/>
            <a:ext cx="4427984" cy="3028714"/>
          </a:xfrm>
          <a:prstGeom prst="rect">
            <a:avLst/>
          </a:prstGeom>
        </p:spPr>
      </p:pic>
      <p:pic>
        <p:nvPicPr>
          <p:cNvPr id="6" name="Содержимое 3" descr="maxresdefaul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4569781"/>
            <a:ext cx="4067945" cy="22882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0032" y="4077072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/>
              <a:t>Досуговое</a:t>
            </a:r>
            <a:r>
              <a:rPr lang="ru-RU" sz="2800" dirty="0" smtClean="0"/>
              <a:t> чтение</a:t>
            </a:r>
            <a:endParaRPr lang="ru-RU" sz="2800" dirty="0"/>
          </a:p>
        </p:txBody>
      </p:sp>
      <p:pic>
        <p:nvPicPr>
          <p:cNvPr id="10" name="Содержимое 3" descr="maxresdefault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597151"/>
            <a:ext cx="4019287" cy="22608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4005065"/>
            <a:ext cx="4067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«Книга года. Выбирают дети»</a:t>
            </a:r>
            <a:endParaRPr lang="ru-RU" sz="2400" dirty="0"/>
          </a:p>
        </p:txBody>
      </p:sp>
      <p:pic>
        <p:nvPicPr>
          <p:cNvPr id="12" name="Содержимое 3" descr="slide-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746914"/>
            <a:ext cx="4644008" cy="3402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332656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Благодарю за внимание!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Приглашаю к сотрудничеству!!</a:t>
            </a:r>
            <a:endParaRPr lang="ru-RU" sz="32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5536" y="1700808"/>
            <a:ext cx="6948264" cy="158458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 smtClean="0"/>
              <a:t>МБДОУ детский сад № 55,</a:t>
            </a:r>
          </a:p>
          <a:p>
            <a:pPr marL="68580" indent="0">
              <a:buFont typeface="Arial" pitchFamily="34" charset="0"/>
              <a:buNone/>
            </a:pPr>
            <a:r>
              <a:rPr lang="ru-RU" sz="2200" dirty="0" smtClean="0"/>
              <a:t>346413, Ростовская область, г. Новочеркасск,</a:t>
            </a:r>
          </a:p>
          <a:p>
            <a:pPr marL="68580" indent="0">
              <a:buFont typeface="Arial" pitchFamily="34" charset="0"/>
              <a:buNone/>
            </a:pPr>
            <a:r>
              <a:rPr lang="ru-RU" sz="2200" dirty="0" smtClean="0"/>
              <a:t>ул. Гвардейская 12А, 8(8635)23-29-89, </a:t>
            </a:r>
            <a:r>
              <a:rPr lang="en-US" sz="2200" dirty="0" smtClean="0">
                <a:hlinkClick r:id="rId2"/>
              </a:rPr>
              <a:t>mdou55@inbox.ru</a:t>
            </a:r>
            <a:endParaRPr lang="ru-RU" sz="2200" dirty="0" smtClean="0"/>
          </a:p>
          <a:p>
            <a:pPr marL="68580" indent="0">
              <a:buNone/>
            </a:pPr>
            <a:r>
              <a:rPr lang="ru-RU" sz="2200" dirty="0" smtClean="0"/>
              <a:t>Сайт ДОУ </a:t>
            </a:r>
            <a:r>
              <a:rPr lang="en-US" sz="2200" dirty="0">
                <a:hlinkClick r:id="rId3"/>
              </a:rPr>
              <a:t>https://gart55.npi-tu.ru</a:t>
            </a:r>
            <a:r>
              <a:rPr lang="en-US" sz="2200" dirty="0" smtClean="0">
                <a:hlinkClick r:id="rId3"/>
              </a:rPr>
              <a:t>/</a:t>
            </a:r>
            <a:r>
              <a:rPr lang="ru-RU" sz="2200" dirty="0" smtClean="0"/>
              <a:t>  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275856" y="4255476"/>
            <a:ext cx="5616624" cy="24093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 err="1" smtClean="0"/>
              <a:t>Пятницкова</a:t>
            </a:r>
            <a:r>
              <a:rPr lang="ru-RU" sz="2200" b="1" dirty="0" smtClean="0"/>
              <a:t> Васса Александровна,</a:t>
            </a:r>
          </a:p>
          <a:p>
            <a:pPr marL="68580" indent="0">
              <a:buFont typeface="Arial" pitchFamily="34" charset="0"/>
              <a:buNone/>
            </a:pPr>
            <a:r>
              <a:rPr lang="ru-RU" sz="2200" dirty="0" smtClean="0"/>
              <a:t>воспитатель МБДОУ детского сада № 55</a:t>
            </a:r>
          </a:p>
          <a:p>
            <a:pPr marL="68580" indent="0">
              <a:buNone/>
            </a:pPr>
            <a:r>
              <a:rPr lang="ru-RU" sz="2200" dirty="0" smtClean="0"/>
              <a:t>Эл. почта </a:t>
            </a:r>
            <a:r>
              <a:rPr lang="en-US" sz="2400" dirty="0" smtClean="0">
                <a:hlinkClick r:id="rId4"/>
              </a:rPr>
              <a:t>vassa2012ru@yandex.ru</a:t>
            </a:r>
            <a:r>
              <a:rPr lang="ru-RU" sz="2400" dirty="0" smtClean="0"/>
              <a:t> </a:t>
            </a:r>
            <a:endParaRPr lang="ru-RU" sz="2200" dirty="0" smtClean="0"/>
          </a:p>
        </p:txBody>
      </p:sp>
      <p:sp>
        <p:nvSpPr>
          <p:cNvPr id="7" name="AutoShape 2" descr="Пятницкова Васса Александров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74566"/>
            <a:ext cx="2296922" cy="322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9324102_45-phonoteka_org-p-fon-dlya-detskoi-knizhki-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87345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0211">
            <a:off x="2089535" y="1559370"/>
            <a:ext cx="2344309" cy="3679794"/>
          </a:xfrm>
        </p:spPr>
        <p:txBody>
          <a:bodyPr>
            <a:noAutofit/>
          </a:bodyPr>
          <a:lstStyle/>
          <a:p>
            <a:r>
              <a:rPr lang="ru-RU" sz="1600" dirty="0" smtClean="0"/>
              <a:t>Проблема детского чтения – одна из самых актуальных и острых проблем современного общества. Оттого, что дети и подростки перестают читать, страдают грамотность, интеллект, эмоционально –нравственное воспитание и многие составляющие гармоничного развития личности. А гармоничное развитие личности – одна из главных задач, стоящих перед педагогами.</a:t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 rot="21174505">
            <a:off x="4636759" y="763338"/>
            <a:ext cx="25930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Обучение чтению предполагает научить детей читать на уровне индивидуальных возможностей каждого ребёнка. В то же время проводится и целенаправленная работа по обогащению, активизации речи, пополнению словарного запаса, совершенствованию звуковой культуры, уточнению значений слов и словосочетаний, развитию диалогической речи.</a:t>
            </a:r>
            <a:br>
              <a:rPr lang="ru-RU" sz="1600" dirty="0" smtClean="0"/>
            </a:b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68421118_3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38607" cy="63367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404664"/>
            <a:ext cx="3168352" cy="3096344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/>
              <a:t>Речевые проблемы проявляются:</a:t>
            </a:r>
            <a:br>
              <a:rPr lang="ru-RU" sz="1600" dirty="0" smtClean="0"/>
            </a:br>
            <a:r>
              <a:rPr lang="ru-RU" sz="1600" dirty="0" smtClean="0"/>
              <a:t>- в произношении звуков;</a:t>
            </a:r>
            <a:br>
              <a:rPr lang="ru-RU" sz="1600" dirty="0" smtClean="0"/>
            </a:br>
            <a:r>
              <a:rPr lang="ru-RU" sz="1600" dirty="0" smtClean="0"/>
              <a:t>- несвязная и неэмоциональная речь;</a:t>
            </a:r>
            <a:br>
              <a:rPr lang="ru-RU" sz="1600" dirty="0" smtClean="0"/>
            </a:br>
            <a:r>
              <a:rPr lang="ru-RU" sz="1600" dirty="0" smtClean="0"/>
              <a:t>- смещение падежных форм, </a:t>
            </a:r>
            <a:br>
              <a:rPr lang="ru-RU" sz="1600" dirty="0" smtClean="0"/>
            </a:br>
            <a:r>
              <a:rPr lang="ru-RU" sz="1600" dirty="0" smtClean="0"/>
              <a:t>- пропуск или замена слогов, слов и предлогов;</a:t>
            </a:r>
            <a:br>
              <a:rPr lang="ru-RU" sz="1600" dirty="0" smtClean="0"/>
            </a:br>
            <a:r>
              <a:rPr lang="ru-RU" sz="1600" dirty="0" smtClean="0"/>
              <a:t>- бедный словарный запас;</a:t>
            </a:r>
            <a:br>
              <a:rPr lang="ru-RU" sz="1600" dirty="0" smtClean="0"/>
            </a:br>
            <a:r>
              <a:rPr lang="ru-RU" sz="1600" dirty="0" smtClean="0"/>
              <a:t>- затруднение в выражении своих мыслей и составлении предложений;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260648"/>
            <a:ext cx="302433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У детей с ОНР наблюдаются сложные речевые расстройства, при которых нарушено формирование всех компонентов речевой системы, относящихся к ее звуковой и смысловой стороне, при нормальном слухе и интеллекте.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ng-clipart-word-games-and-puzzles-activity-book-for-kids-childrens-literature-penned-villain-child-tex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4719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789235">
            <a:off x="4860032" y="1196752"/>
            <a:ext cx="2304256" cy="3600400"/>
          </a:xfrm>
        </p:spPr>
        <p:txBody>
          <a:bodyPr>
            <a:noAutofit/>
          </a:bodyPr>
          <a:lstStyle/>
          <a:p>
            <a:r>
              <a:rPr lang="ru-RU" sz="1600" dirty="0" smtClean="0"/>
              <a:t> </a:t>
            </a:r>
            <a:br>
              <a:rPr lang="ru-RU" sz="1600" dirty="0" smtClean="0"/>
            </a:br>
            <a:r>
              <a:rPr lang="ru-RU" sz="1600" dirty="0" smtClean="0"/>
              <a:t>Одним из основных принципов программы является принцип</a:t>
            </a:r>
            <a:br>
              <a:rPr lang="ru-RU" sz="1600" dirty="0" smtClean="0"/>
            </a:br>
            <a:r>
              <a:rPr lang="ru-RU" sz="2400" b="1" dirty="0" smtClean="0"/>
              <a:t> </a:t>
            </a:r>
            <a:r>
              <a:rPr lang="ru-RU" sz="2400" b="1" dirty="0" err="1" smtClean="0"/>
              <a:t>природосообраности</a:t>
            </a:r>
            <a:r>
              <a:rPr lang="ru-RU" sz="1600" dirty="0" smtClean="0"/>
              <a:t>. 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051720" y="1844824"/>
            <a:ext cx="24482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Одной  из  основных  </a:t>
            </a:r>
          </a:p>
          <a:p>
            <a:r>
              <a:rPr lang="ru-RU" dirty="0"/>
              <a:t>з</a:t>
            </a:r>
            <a:r>
              <a:rPr lang="ru-RU" dirty="0" smtClean="0"/>
              <a:t>адач, реализуемой в ДОУ АООП ДО детей с ТНР (на основе УМК </a:t>
            </a:r>
            <a:r>
              <a:rPr lang="ru-RU" dirty="0" err="1" smtClean="0"/>
              <a:t>Нищевой</a:t>
            </a:r>
            <a:r>
              <a:rPr lang="ru-RU" dirty="0" smtClean="0"/>
              <a:t> Н.В.), является  овладение  детьми  самостоятельной, связной, грамматически правильной речью и коммуникативными навыками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3646368_39-p-fon-dlya-prezentatsii-literaturnoe-chtenie-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287" y="0"/>
            <a:ext cx="8986598" cy="666936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Autofit/>
          </a:bodyPr>
          <a:lstStyle/>
          <a:p>
            <a:r>
              <a:rPr lang="ru-RU" sz="3600" dirty="0" smtClean="0"/>
              <a:t> Технология продуктивного чтения является </a:t>
            </a:r>
            <a:r>
              <a:rPr lang="ru-RU" sz="3600" b="1" dirty="0" err="1" smtClean="0"/>
              <a:t>природосообразной</a:t>
            </a:r>
            <a:r>
              <a:rPr lang="ru-RU" sz="3600" b="1" dirty="0" smtClean="0"/>
              <a:t> </a:t>
            </a:r>
            <a:r>
              <a:rPr lang="ru-RU" sz="3600" dirty="0" smtClean="0"/>
              <a:t>образовательной технологией, опирающаяся на законы читательской деятельности и обеспечивающая с помощью конкретных приёмов чтения полноценное восприятие и понимание текста читателем, активную читательскую позицию по отношению к тексту и его автору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21659050_8-phonoteka_org-p-fon-dlya-prezentatsii-s-detskimi-knigami-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02572" y="5157192"/>
            <a:ext cx="2641427" cy="17008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590465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 чем преимущества </a:t>
            </a:r>
            <a:br>
              <a:rPr lang="ru-RU" sz="3600" dirty="0" smtClean="0"/>
            </a:br>
            <a:r>
              <a:rPr lang="ru-RU" sz="3600" dirty="0" smtClean="0"/>
              <a:t>технологии продуктивного чтения?</a:t>
            </a:r>
            <a:br>
              <a:rPr lang="ru-RU" sz="3600" dirty="0" smtClean="0"/>
            </a:br>
            <a:r>
              <a:rPr lang="ru-RU" sz="2700" dirty="0" smtClean="0"/>
              <a:t>При традиционном чтении художественной литературы воспитатель рассказывает детям о том, что они сегодня читают и изучают, читает рассказ, дети молча слушают, а затем отвечают на вопросы по тексту.</a:t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b="1" dirty="0" smtClean="0">
                <a:solidFill>
                  <a:srgbClr val="FF0000"/>
                </a:solidFill>
              </a:rPr>
              <a:t>Технология продуктивного чтения напротив, дает детям возможность прогнозировать название текста по обложке, иллюстрации, воспитатель читает и вместе с детьми ведет диалог с автором, в ходе беседы вместе уточняют позицию автора</a:t>
            </a: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isspng-stack-book-html-web-development-book-stacks-5ad9f36220d124.71547779152423305813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651982"/>
            <a:ext cx="8712968" cy="520601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dirty="0" smtClean="0"/>
              <a:t>Сама технология продуктивного чтения включает в себя 3 этапа работы с текстом: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rot="20767686">
            <a:off x="4102105" y="3993440"/>
            <a:ext cx="4034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2. Работа с текстом во время чтения.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 rot="20350915">
            <a:off x="5428335" y="4947329"/>
            <a:ext cx="3140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3. Работа с текстом после чтения.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 rot="21110954">
            <a:off x="3801353" y="2452935"/>
            <a:ext cx="4353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1. Работа с текстом перед чтением.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isspng-jardin-d-enfants-child-care-kindergarten-maternal-clipart-5b493478664537.44459691153152421641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8964488" cy="678190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229026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rgbClr val="FF0000"/>
                </a:solidFill>
              </a:rPr>
              <a:t>I этап </a:t>
            </a:r>
            <a:r>
              <a:rPr lang="ru-RU" sz="2400" b="1" dirty="0" smtClean="0">
                <a:solidFill>
                  <a:srgbClr val="0070C0"/>
                </a:solidFill>
              </a:rPr>
              <a:t>Работа с текстом до чтения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/>
              <a:t> Цель – развитие такого важнейшего механизма речи, как умение предполагать, прогнозировать содержание текста по заглавию, иллюстрации, группе ключевых слов.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229600" cy="1368152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 smtClean="0">
                <a:solidFill>
                  <a:srgbClr val="FF0000"/>
                </a:solidFill>
              </a:rPr>
              <a:t>II этап. </a:t>
            </a:r>
            <a:r>
              <a:rPr lang="ru-RU" sz="2700" b="1" dirty="0" smtClean="0">
                <a:solidFill>
                  <a:srgbClr val="0070C0"/>
                </a:solidFill>
              </a:rPr>
              <a:t>Работа с текстом во время чтения.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200" b="1" dirty="0" smtClean="0"/>
              <a:t> Цель – восприятие и понимание текста, создание его читательской интерпретации. Обеспечить полноценное восприятие текста и понимание его содержания</a:t>
            </a:r>
            <a:endParaRPr lang="ru-RU" sz="2200" b="1" dirty="0"/>
          </a:p>
        </p:txBody>
      </p:sp>
      <p:pic>
        <p:nvPicPr>
          <p:cNvPr id="4" name="Содержимое 3" descr="1620723867_21-phonoteka_org-p-fon-dlya-prezentatsii-deti-chitayut-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780928"/>
            <a:ext cx="9144000" cy="3958350"/>
          </a:xfrm>
        </p:spPr>
      </p:pic>
      <p:sp>
        <p:nvSpPr>
          <p:cNvPr id="6" name="TextBox 5"/>
          <p:cNvSpPr txBox="1"/>
          <p:nvPr/>
        </p:nvSpPr>
        <p:spPr>
          <a:xfrm>
            <a:off x="2696934" y="1772816"/>
            <a:ext cx="6192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Это медленное, выразительное чтение текста с остановками, иногда что-то комментируя, иногда задавая вопросы детям, иногда предлагая им что-то домысливать, угадать.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2724</TotalTime>
  <Words>553</Words>
  <Application>Microsoft Office PowerPoint</Application>
  <PresentationFormat>Экран (4:3)</PresentationFormat>
  <Paragraphs>67</Paragraphs>
  <Slides>18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Документ</vt:lpstr>
      <vt:lpstr>Муниципальное бюджетное общеобразовательное учреждение детский сад №55</vt:lpstr>
      <vt:lpstr>Проблема детского чтения – одна из самых актуальных и острых проблем современного общества. Оттого, что дети и подростки перестают читать, страдают грамотность, интеллект, эмоционально –нравственное воспитание и многие составляющие гармоничного развития личности. А гармоничное развитие личности – одна из главных задач, стоящих перед педагогами. </vt:lpstr>
      <vt:lpstr>Речевые проблемы проявляются: - в произношении звуков; - несвязная и неэмоциональная речь; - смещение падежных форм,  - пропуск или замена слогов, слов и предлогов; - бедный словарный запас; - затруднение в выражении своих мыслей и составлении предложений;</vt:lpstr>
      <vt:lpstr>  Одним из основных принципов программы является принцип  природосообраности. </vt:lpstr>
      <vt:lpstr> Технология продуктивного чтения является природосообразной образовательной технологией, опирающаяся на законы читательской деятельности и обеспечивающая с помощью конкретных приёмов чтения полноценное восприятие и понимание текста читателем, активную читательскую позицию по отношению к тексту и его автору.</vt:lpstr>
      <vt:lpstr>В чем преимущества  технологии продуктивного чтения? При традиционном чтении художественной литературы воспитатель рассказывает детям о том, что они сегодня читают и изучают, читает рассказ, дети молча слушают, а затем отвечают на вопросы по тексту.  Технология продуктивного чтения напротив, дает детям возможность прогнозировать название текста по обложке, иллюстрации, воспитатель читает и вместе с детьми ведет диалог с автором, в ходе беседы вместе уточняют позицию автора </vt:lpstr>
      <vt:lpstr>Сама технология продуктивного чтения включает в себя 3 этапа работы с текстом:</vt:lpstr>
      <vt:lpstr>I этап Работа с текстом до чтения  Цель – развитие такого важнейшего механизма речи, как умение предполагать, прогнозировать содержание текста по заглавию, иллюстрации, группе ключевых слов.</vt:lpstr>
      <vt:lpstr>II этап. Работа с текстом во время чтения.  Цель – восприятие и понимание текста, создание его читательской интерпретации. Обеспечить полноценное восприятие текста и понимание его содержания</vt:lpstr>
      <vt:lpstr>III этап. Работа с текстом после чтения  Цель – корректировка читательской интерпретации в соответствии с авторским смыслом. </vt:lpstr>
      <vt:lpstr>Тема самообразования «Формирование у детей старшего возраста позиции активного слушателя через использование технологии продуктивного чтения»  направлена на:  1. Приобщение детей и их родителей к чтению художественной литературы; 2. Создание активной читательской среды;  3. Развитие способности понимать текст, извлекая из него максимум того, что напрямую сказал автор и что читается между строк. </vt:lpstr>
      <vt:lpstr>Работа по теме самообразования  в 2022-2023 г велась в следующих  направлениях:  </vt:lpstr>
      <vt:lpstr> Работа с детьми </vt:lpstr>
      <vt:lpstr>Работа с родителями:</vt:lpstr>
      <vt:lpstr>Обогащение развивающей среды: Мини библиотека</vt:lpstr>
      <vt:lpstr>Методический ресурс:</vt:lpstr>
      <vt:lpstr>Перспектива развития: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Пользователь</cp:lastModifiedBy>
  <cp:revision>204</cp:revision>
  <dcterms:created xsi:type="dcterms:W3CDTF">2023-02-28T04:05:19Z</dcterms:created>
  <dcterms:modified xsi:type="dcterms:W3CDTF">2023-03-15T11:10:19Z</dcterms:modified>
</cp:coreProperties>
</file>