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02" r:id="rId5"/>
    <p:sldId id="266" r:id="rId6"/>
    <p:sldId id="275" r:id="rId7"/>
    <p:sldId id="297" r:id="rId8"/>
    <p:sldId id="288" r:id="rId9"/>
    <p:sldId id="276" r:id="rId10"/>
    <p:sldId id="281" r:id="rId11"/>
    <p:sldId id="290" r:id="rId12"/>
    <p:sldId id="291" r:id="rId13"/>
    <p:sldId id="304" r:id="rId14"/>
    <p:sldId id="289" r:id="rId15"/>
    <p:sldId id="292" r:id="rId16"/>
    <p:sldId id="283" r:id="rId17"/>
    <p:sldId id="287" r:id="rId18"/>
    <p:sldId id="294" r:id="rId19"/>
    <p:sldId id="296" r:id="rId20"/>
    <p:sldId id="306" r:id="rId21"/>
    <p:sldId id="305" r:id="rId22"/>
    <p:sldId id="303" r:id="rId23"/>
    <p:sldId id="298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CC"/>
    <a:srgbClr val="265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pPr rtl="0"/>
              <a:t>05.12.2019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pPr rtl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1530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pPr rtl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587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07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 smtClean="0"/>
              <a:t>Щелкните значок, чтобы добавить фото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pPr rtl="0"/>
              <a:t>05.12.2019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1_&#1057;&#1090;&#1086;&#1083;&#1073;&#1080;&#1082;.mp4" TargetMode="External"/><Relationship Id="rId2" Type="http://schemas.openxmlformats.org/officeDocument/2006/relationships/hyperlink" Target="&#1060;&#1088;&#1072;&#1075;&#1084;&#1077;&#1085;&#1090;%20&#1091;&#1088;&#1086;&#1082;&#1072;%20&#1044;&#1099;&#1093;&#1072;&#1085;&#1080;&#1077;.avi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1%20&#1063;&#1090;&#1077;&#1085;&#1080;&#1077;.ex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&#1056;&#1080;&#1089;&#1091;&#1077;&#1084;%20&#1076;&#1074;&#1091;&#1084;&#1103;%20&#1088;&#1091;&#1082;&#1072;&#1084;&#1080;.pptx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Word_Document1.docx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fb.ru/article/160996/kineziologicheskie-uprajneniya-dlya-doshkolnikov-kineziologicheskie-uprajneniya-dlya-detey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&#1053;&#1077;&#1081;&#1088;&#1086;&#1076;&#1080;&#1072;&#1075;&#1085;&#1086;&#1089;&#1090;&#1080;&#1082;&#1072;%20&#1080;%20&#1085;&#1077;&#1081;&#1088;&#1086;&#1089;&#1090;&#1080;&#1084;&#1091;&#1083;&#1103;&#1094;&#1080;&#1103;%20&#1089;&#1077;&#1085;&#1089;&#1086;&#1084;&#1086;&#1090;&#1086;&#1088;&#1085;&#1086;&#1075;&#1086;%20&#1080;%20&#1080;&#1085;&#1090;&#1077;&#1083;&#1083;&#1077;&#1082;&#1090;&#1091;&#1072;&#1083;&#1100;&#1085;&#1086;&#1075;&#1086;%20&#1073;&#1072;&#1079;&#1080;&#1089;&#1072;.pptx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3472" y="1052736"/>
            <a:ext cx="8458200" cy="2679576"/>
          </a:xfrm>
          <a:ln w="76200"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Использование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нейропсихологического подхода в формировании предпосылок базовых навыков чтения у детей с ТНР.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5880" y="4077072"/>
            <a:ext cx="4392488" cy="1584176"/>
          </a:xfrm>
        </p:spPr>
        <p:txBody>
          <a:bodyPr rtlCol="0"/>
          <a:lstStyle/>
          <a:p>
            <a:pPr rtl="0"/>
            <a:r>
              <a:rPr lang="ru-RU" dirty="0" smtClean="0"/>
              <a:t>Подготовила учитель-логопед</a:t>
            </a:r>
          </a:p>
          <a:p>
            <a:pPr rtl="0"/>
            <a:r>
              <a:rPr lang="ru-RU" dirty="0" smtClean="0"/>
              <a:t>МБДОУ детский сад № 55</a:t>
            </a:r>
          </a:p>
          <a:p>
            <a:pPr rtl="0"/>
            <a:r>
              <a:rPr lang="ru-RU" dirty="0" err="1" smtClean="0"/>
              <a:t>Волик</a:t>
            </a:r>
            <a:r>
              <a:rPr lang="ru-RU" dirty="0" smtClean="0"/>
              <a:t> Е.Г.</a:t>
            </a:r>
          </a:p>
          <a:p>
            <a:pPr rtl="0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90644" y="332656"/>
            <a:ext cx="5955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</a:rPr>
              <a:t>В рамках </a:t>
            </a:r>
            <a:r>
              <a:rPr lang="ru-RU" b="1" dirty="0" smtClean="0">
                <a:solidFill>
                  <a:srgbClr val="006600"/>
                </a:solidFill>
              </a:rPr>
              <a:t>регионального методического семинара</a:t>
            </a:r>
            <a:endParaRPr lang="ru-RU" b="1" dirty="0">
              <a:solidFill>
                <a:srgbClr val="0066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6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3392" y="1052736"/>
            <a:ext cx="10588733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 Задай ритм (Дыхание по </a:t>
            </a:r>
            <a:r>
              <a:rPr lang="ru-RU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Сметанкину</a:t>
            </a: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</a:p>
          <a:p>
            <a:r>
              <a:rPr lang="ru-RU" dirty="0"/>
              <a:t>       </a:t>
            </a:r>
            <a:r>
              <a:rPr lang="ru-RU" sz="2800" b="1" dirty="0">
                <a:solidFill>
                  <a:srgbClr val="006600"/>
                </a:solidFill>
              </a:rPr>
              <a:t>В основе обучения дыханию в комплексе «БОС» </a:t>
            </a:r>
            <a:r>
              <a:rPr lang="ru-RU" sz="2800" b="1" dirty="0" smtClean="0">
                <a:solidFill>
                  <a:srgbClr val="006600"/>
                </a:solidFill>
              </a:rPr>
              <a:t>лежит</a:t>
            </a:r>
          </a:p>
          <a:p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>
                <a:solidFill>
                  <a:srgbClr val="006600"/>
                </a:solidFill>
              </a:rPr>
              <a:t>метод подачи </a:t>
            </a:r>
            <a:r>
              <a:rPr lang="ru-RU" sz="2800" b="1" dirty="0" smtClean="0">
                <a:solidFill>
                  <a:srgbClr val="006600"/>
                </a:solidFill>
              </a:rPr>
              <a:t>материала</a:t>
            </a:r>
          </a:p>
          <a:p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>
                <a:solidFill>
                  <a:srgbClr val="006600"/>
                </a:solidFill>
              </a:rPr>
              <a:t>в ритме </a:t>
            </a:r>
            <a:r>
              <a:rPr lang="ru-RU" sz="2800" b="1" u="sng" dirty="0">
                <a:solidFill>
                  <a:srgbClr val="006600"/>
                </a:solidFill>
              </a:rPr>
              <a:t>оптимального дыхания </a:t>
            </a:r>
            <a:endParaRPr lang="ru-RU" sz="2800" b="1" u="sng" dirty="0" smtClean="0">
              <a:solidFill>
                <a:srgbClr val="006600"/>
              </a:solidFill>
            </a:endParaRPr>
          </a:p>
          <a:p>
            <a:r>
              <a:rPr lang="ru-RU" sz="2800" b="1" dirty="0" smtClean="0">
                <a:solidFill>
                  <a:srgbClr val="006600"/>
                </a:solidFill>
              </a:rPr>
              <a:t>с </a:t>
            </a:r>
            <a:r>
              <a:rPr lang="ru-RU" sz="2800" b="1" dirty="0">
                <a:solidFill>
                  <a:srgbClr val="006600"/>
                </a:solidFill>
              </a:rPr>
              <a:t>точки зрения работы </a:t>
            </a:r>
            <a:r>
              <a:rPr lang="ru-RU" sz="2800" b="1" dirty="0" err="1">
                <a:solidFill>
                  <a:srgbClr val="006600"/>
                </a:solidFill>
              </a:rPr>
              <a:t>кардиореспираторной</a:t>
            </a:r>
            <a:r>
              <a:rPr lang="ru-RU" sz="2800" b="1" dirty="0">
                <a:solidFill>
                  <a:srgbClr val="006600"/>
                </a:solidFill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</a:rPr>
              <a:t>системы </a:t>
            </a:r>
          </a:p>
          <a:p>
            <a:r>
              <a:rPr lang="ru-RU" sz="2800" b="1" dirty="0" smtClean="0">
                <a:solidFill>
                  <a:srgbClr val="006600"/>
                </a:solidFill>
              </a:rPr>
              <a:t>и </a:t>
            </a:r>
            <a:r>
              <a:rPr lang="ru-RU" sz="2800" b="1" dirty="0">
                <a:solidFill>
                  <a:srgbClr val="006600"/>
                </a:solidFill>
              </a:rPr>
              <a:t>развития речи ребенка.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861048"/>
            <a:ext cx="2808312" cy="2521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1904" y="4293096"/>
            <a:ext cx="4767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6600"/>
                </a:solidFill>
              </a:rPr>
              <a:t>Именно такое количество вдохов в минуту</a:t>
            </a:r>
          </a:p>
          <a:p>
            <a:r>
              <a:rPr lang="ru-RU" dirty="0" smtClean="0">
                <a:solidFill>
                  <a:srgbClr val="006600"/>
                </a:solidFill>
              </a:rPr>
              <a:t> уравновешивает сердцебиение </a:t>
            </a:r>
          </a:p>
          <a:p>
            <a:r>
              <a:rPr lang="ru-RU" dirty="0" smtClean="0">
                <a:solidFill>
                  <a:srgbClr val="006600"/>
                </a:solidFill>
              </a:rPr>
              <a:t>(пульс) человека.</a:t>
            </a:r>
            <a:endParaRPr 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11449272" cy="2952328"/>
          </a:xfrm>
        </p:spPr>
        <p:txBody>
          <a:bodyPr>
            <a:normAutofit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Метод БОС – это база для успешного развития баланса основных нервных процессов ЦНС: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79576" y="321297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600" i="1" dirty="0">
                <a:solidFill>
                  <a:schemeClr val="bg2">
                    <a:lumMod val="25000"/>
                  </a:schemeClr>
                </a:solidFill>
              </a:rPr>
              <a:t>процессов возбуждения и торможения;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600" i="1" dirty="0">
                <a:solidFill>
                  <a:schemeClr val="bg2">
                    <a:lumMod val="25000"/>
                  </a:schemeClr>
                </a:solidFill>
              </a:rPr>
              <a:t>активизации механизмов памяти;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600" i="1" dirty="0">
                <a:solidFill>
                  <a:schemeClr val="bg2">
                    <a:lumMod val="25000"/>
                  </a:schemeClr>
                </a:solidFill>
              </a:rPr>
              <a:t>внимания.</a:t>
            </a:r>
          </a:p>
        </p:txBody>
      </p:sp>
    </p:spTree>
    <p:extLst>
      <p:ext uri="{BB962C8B-B14F-4D97-AF65-F5344CB8AC3E}">
        <p14:creationId xmlns:p14="http://schemas.microsoft.com/office/powerpoint/2010/main" val="31836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62" y="404664"/>
            <a:ext cx="8712968" cy="57606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Инструкция.</a:t>
            </a:r>
            <a:endParaRPr lang="ru-RU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9496" y="1268760"/>
            <a:ext cx="9937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Сесть ровно, так, чтобы спина касалась спинки стула.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Ноги вместе.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Положить руку на живот.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Вдох </a:t>
            </a:r>
            <a:r>
              <a:rPr lang="ru-RU" sz="3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нужно </a:t>
            </a: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делать через нос и животик будет округляться.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А выдох нужно делать через рот.</a:t>
            </a:r>
          </a:p>
          <a:p>
            <a:r>
              <a:rPr lang="ru-RU" sz="32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</a:rPr>
              <a:t>   При выдохе живот должен    втягиваться.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495600" y="5296083"/>
            <a:ext cx="1377510" cy="1033272"/>
          </a:xfrm>
          <a:prstGeom prst="horizontalScrol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hlinkClick r:id="rId2" action="ppaction://hlinkfile"/>
              </a:rPr>
              <a:t>Дыхание</a:t>
            </a:r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511824" y="5300633"/>
            <a:ext cx="1377510" cy="1033272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3" action="ppaction://hlinkfile"/>
              </a:rPr>
              <a:t>Столбик</a:t>
            </a:r>
            <a:endParaRPr lang="ru-RU" dirty="0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626702" y="5297355"/>
            <a:ext cx="1377510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4" action="ppaction://hlinkfile"/>
              </a:rPr>
              <a:t>Чтение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43672" y="260648"/>
            <a:ext cx="5357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ЗАНЯТИЯ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781668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блок.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Телесноориентированные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упражнения</a:t>
            </a:r>
          </a:p>
          <a:p>
            <a:pPr>
              <a:buNone/>
            </a:pPr>
            <a:r>
              <a:rPr 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чего они нужны?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Оптимизация и стабилизация общего тонуса тела.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Работа с локальными зажимами. Расширение сенсомоторного репертуара.</a:t>
            </a:r>
          </a:p>
          <a:p>
            <a:pPr marL="514350" indent="-514350">
              <a:buAutoNum type="arabicPeriod"/>
              <a:tabLst>
                <a:tab pos="2773363" algn="l"/>
              </a:tabLst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Улучшение корково-подкорковых связей.</a:t>
            </a:r>
          </a:p>
          <a:p>
            <a:pPr marL="514350" indent="-514350">
              <a:buAutoNum type="arabicPeriod"/>
              <a:tabLst>
                <a:tab pos="2773363" algn="l"/>
              </a:tabLst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Улучшение межполушарных связей.</a:t>
            </a:r>
          </a:p>
          <a:p>
            <a:pPr marL="514350" indent="-514350">
              <a:buAutoNum type="arabicPeriod"/>
              <a:tabLst>
                <a:tab pos="2773363" algn="l"/>
              </a:tabLst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Развитие произвольного управления поведением и действиями.</a:t>
            </a:r>
          </a:p>
          <a:p>
            <a:pPr marL="514350" indent="-514350">
              <a:buAutoNum type="arabicPeriod"/>
              <a:tabLst>
                <a:tab pos="2773363" algn="l"/>
              </a:tabLst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синкинезий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19936" y="762963"/>
            <a:ext cx="640871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использовать?</a:t>
            </a:r>
          </a:p>
          <a:p>
            <a:pPr marL="514350" indent="-514350">
              <a:buAutoNum type="arabicPeriod"/>
            </a:pPr>
            <a:r>
              <a:rPr lang="ru-RU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Балансировочную 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доску,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массажные дорожки.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Качели, тоннели, горки.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Одеяла с утяжелителями и под. инвентарь.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Су-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шарики и кольца.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Рисование на руках, спине. </a:t>
            </a:r>
            <a:r>
              <a:rPr lang="ru-RU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двумя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руками+зеркальное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«Волшебные сундучки, мешочки». Определение предметов наощупь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Комплексы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упражнений.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Упражнения с одновременными и реципрокными действиями (стоя, сидя, лежа).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Игры в разных средах, с материалами различной текстуры.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3143672" y="5187257"/>
            <a:ext cx="2160240" cy="103327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pres?slideindex=1&amp;slidetitle="/>
              </a:rPr>
              <a:t>Рисуем двумя руками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6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1704" y="268670"/>
            <a:ext cx="5616624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ЗАНЯТИЯ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1124744"/>
            <a:ext cx="8352928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блок.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зрительно-пространственных и квазипространственных навыков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использовать?</a:t>
            </a:r>
          </a:p>
          <a:p>
            <a:pPr marL="0" indent="0">
              <a:buFont typeface="+mj-lt"/>
              <a:buAutoNum type="arabicPeriod"/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Работу с зеркалом, с куклой. </a:t>
            </a:r>
          </a:p>
          <a:p>
            <a:pPr marL="0" indent="0">
              <a:buFont typeface="+mj-lt"/>
              <a:buAutoNum type="arabicPeriod"/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Игры типа «Диспетчер лайнера», «Штураман»...</a:t>
            </a:r>
          </a:p>
          <a:p>
            <a:pPr marL="0" indent="0">
              <a:buFont typeface="+mj-lt"/>
              <a:buAutoNum type="arabicPeriod"/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Игры-перевертыши.</a:t>
            </a:r>
          </a:p>
          <a:p>
            <a:pPr marL="0" indent="0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149080"/>
            <a:ext cx="208823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3825044"/>
            <a:ext cx="2311524" cy="279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637002"/>
            <a:ext cx="373156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1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4248472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21216"/>
            <a:ext cx="3456384" cy="396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45" y="18039"/>
            <a:ext cx="3600400" cy="39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2" y="3423090"/>
            <a:ext cx="4283684" cy="332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118698"/>
            <a:ext cx="4881981" cy="26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6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688" y="116632"/>
            <a:ext cx="5338936" cy="850106"/>
          </a:xfrm>
        </p:spPr>
        <p:txBody>
          <a:bodyPr>
            <a:norm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ЗАНЯТИЯ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340768"/>
            <a:ext cx="6840760" cy="38164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блок.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навыков внимания и преодоления стереотипов, обучение произвольной регуляции</a:t>
            </a:r>
          </a:p>
          <a:p>
            <a:pPr marL="514350" indent="-514350">
              <a:buAutoNum type="arabicPeriod"/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Игры типа «Замри-отомри». 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Игры-переключения по сигналу.</a:t>
            </a:r>
          </a:p>
          <a:p>
            <a:pPr marL="514350" indent="-514350">
              <a:buAutoNum type="arabicPeriod"/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Игры типа «Я ищу», «Перепутаница» и т.п.</a:t>
            </a:r>
          </a:p>
          <a:p>
            <a:pPr marL="514350" indent="-514350">
              <a:buAutoNum type="arabicPeriod"/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Игры типа «Мемори», «</a:t>
            </a:r>
            <a:r>
              <a:rPr lang="en-US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Unio</a:t>
            </a: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265A2D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514350" indent="-514350">
              <a:buAutoNum type="arabicPeriod"/>
            </a:pPr>
            <a:r>
              <a:rPr lang="ru-RU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Двигательные программы из предыдущего блока. Составление серий однонаправленных и реципрокных движений.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052736"/>
            <a:ext cx="172819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954" y="1160748"/>
            <a:ext cx="177761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98" y="3861048"/>
            <a:ext cx="4032448" cy="277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8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824545"/>
              </p:ext>
            </p:extLst>
          </p:nvPr>
        </p:nvGraphicFramePr>
        <p:xfrm>
          <a:off x="1847528" y="764704"/>
          <a:ext cx="8021746" cy="523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Документ" r:id="rId4" imgW="10403280" imgH="6711864" progId="Word.Document.12">
                  <p:embed/>
                </p:oleObj>
              </mc:Choice>
              <mc:Fallback>
                <p:oleObj name="Документ" r:id="rId4" imgW="10403280" imgH="6711864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8" y="764704"/>
                        <a:ext cx="8021746" cy="5232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5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835512"/>
              </p:ext>
            </p:extLst>
          </p:nvPr>
        </p:nvGraphicFramePr>
        <p:xfrm>
          <a:off x="213356" y="908719"/>
          <a:ext cx="206622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3110">
                  <a:extLst>
                    <a:ext uri="{9D8B030D-6E8A-4147-A177-3AD203B41FA5}">
                      <a16:colId xmlns="" xmlns:a16="http://schemas.microsoft.com/office/drawing/2014/main" val="2725622159"/>
                    </a:ext>
                  </a:extLst>
                </a:gridCol>
                <a:gridCol w="1033110">
                  <a:extLst>
                    <a:ext uri="{9D8B030D-6E8A-4147-A177-3AD203B41FA5}">
                      <a16:colId xmlns="" xmlns:a16="http://schemas.microsoft.com/office/drawing/2014/main" val="1767147710"/>
                    </a:ext>
                  </a:extLst>
                </a:gridCol>
              </a:tblGrid>
              <a:tr h="4508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У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8822086"/>
                  </a:ext>
                </a:extLst>
              </a:tr>
              <a:tr h="4508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О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7985368"/>
                  </a:ext>
                </a:extLst>
              </a:tr>
              <a:tr h="4508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А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16775966"/>
                  </a:ext>
                </a:extLst>
              </a:tr>
              <a:tr h="4508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Э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0284264"/>
                  </a:ext>
                </a:extLst>
              </a:tr>
              <a:tr h="45089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Ы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И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7475465"/>
                  </a:ext>
                </a:extLst>
              </a:tr>
              <a:tr h="450890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6763096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1626">
            <a:off x="514482" y="3188489"/>
            <a:ext cx="382978" cy="467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1626">
            <a:off x="1619207" y="3291936"/>
            <a:ext cx="213488" cy="26060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70338"/>
              </p:ext>
            </p:extLst>
          </p:nvPr>
        </p:nvGraphicFramePr>
        <p:xfrm>
          <a:off x="2493870" y="908719"/>
          <a:ext cx="201622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3">
                  <a:extLst>
                    <a:ext uri="{9D8B030D-6E8A-4147-A177-3AD203B41FA5}">
                      <a16:colId xmlns="" xmlns:a16="http://schemas.microsoft.com/office/drawing/2014/main" val="1928920971"/>
                    </a:ext>
                  </a:extLst>
                </a:gridCol>
                <a:gridCol w="1008113">
                  <a:extLst>
                    <a:ext uri="{9D8B030D-6E8A-4147-A177-3AD203B41FA5}">
                      <a16:colId xmlns="" xmlns:a16="http://schemas.microsoft.com/office/drawing/2014/main" val="3857055794"/>
                    </a:ext>
                  </a:extLst>
                </a:gridCol>
              </a:tblGrid>
              <a:tr h="452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У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1977911"/>
                  </a:ext>
                </a:extLst>
              </a:tr>
              <a:tr h="452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О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2071882"/>
                  </a:ext>
                </a:extLst>
              </a:tr>
              <a:tr h="452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А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3032666"/>
                  </a:ext>
                </a:extLst>
              </a:tr>
              <a:tr h="452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Э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6167150"/>
                  </a:ext>
                </a:extLst>
              </a:tr>
              <a:tr h="452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Ы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И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08240780"/>
                  </a:ext>
                </a:extLst>
              </a:tr>
              <a:tr h="452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Т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Т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Ь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640248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994360"/>
              </p:ext>
            </p:extLst>
          </p:nvPr>
        </p:nvGraphicFramePr>
        <p:xfrm>
          <a:off x="4724390" y="908719"/>
          <a:ext cx="201545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7726">
                  <a:extLst>
                    <a:ext uri="{9D8B030D-6E8A-4147-A177-3AD203B41FA5}">
                      <a16:colId xmlns="" xmlns:a16="http://schemas.microsoft.com/office/drawing/2014/main" val="911104322"/>
                    </a:ext>
                  </a:extLst>
                </a:gridCol>
                <a:gridCol w="1007726">
                  <a:extLst>
                    <a:ext uri="{9D8B030D-6E8A-4147-A177-3AD203B41FA5}">
                      <a16:colId xmlns="" xmlns:a16="http://schemas.microsoft.com/office/drawing/2014/main" val="33988110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У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18582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О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81981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А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8533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Э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78261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Ы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И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13537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Н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Ь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9058982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703827"/>
              </p:ext>
            </p:extLst>
          </p:nvPr>
        </p:nvGraphicFramePr>
        <p:xfrm>
          <a:off x="6939058" y="908719"/>
          <a:ext cx="201545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7726">
                  <a:extLst>
                    <a:ext uri="{9D8B030D-6E8A-4147-A177-3AD203B41FA5}">
                      <a16:colId xmlns="" xmlns:a16="http://schemas.microsoft.com/office/drawing/2014/main" val="911104322"/>
                    </a:ext>
                  </a:extLst>
                </a:gridCol>
                <a:gridCol w="1007726">
                  <a:extLst>
                    <a:ext uri="{9D8B030D-6E8A-4147-A177-3AD203B41FA5}">
                      <a16:colId xmlns="" xmlns:a16="http://schemas.microsoft.com/office/drawing/2014/main" val="33988110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У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18582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О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81981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А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8533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Э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78261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Ы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И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13537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М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М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Ь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9058982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683165"/>
              </p:ext>
            </p:extLst>
          </p:nvPr>
        </p:nvGraphicFramePr>
        <p:xfrm>
          <a:off x="9153726" y="905501"/>
          <a:ext cx="201545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7726">
                  <a:extLst>
                    <a:ext uri="{9D8B030D-6E8A-4147-A177-3AD203B41FA5}">
                      <a16:colId xmlns="" xmlns:a16="http://schemas.microsoft.com/office/drawing/2014/main" val="911104322"/>
                    </a:ext>
                  </a:extLst>
                </a:gridCol>
                <a:gridCol w="1007726">
                  <a:extLst>
                    <a:ext uri="{9D8B030D-6E8A-4147-A177-3AD203B41FA5}">
                      <a16:colId xmlns="" xmlns:a16="http://schemas.microsoft.com/office/drawing/2014/main" val="3398811015"/>
                    </a:ext>
                  </a:extLst>
                </a:gridCol>
              </a:tblGrid>
              <a:tr h="4566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У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1858267"/>
                  </a:ext>
                </a:extLst>
              </a:tr>
              <a:tr h="4566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О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38198120"/>
                  </a:ext>
                </a:extLst>
              </a:tr>
              <a:tr h="4566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А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853383"/>
                  </a:ext>
                </a:extLst>
              </a:tr>
              <a:tr h="4566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Э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57826156"/>
                  </a:ext>
                </a:extLst>
              </a:tr>
              <a:tr h="4566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Ы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И</a:t>
                      </a:r>
                      <a:endParaRPr lang="ru-RU" sz="24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91353702"/>
                  </a:ext>
                </a:extLst>
              </a:tr>
              <a:tr h="45666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К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Ь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90589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9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28" y="260648"/>
            <a:ext cx="11737304" cy="506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Абрамова А. Ю. Альбом и методическое руководство нейропсихологической диагностики ВПФ детей от 3-х до 18 лет. М., 2018.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Ахутина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В., Пылаева Н. М. Школа внимания. Методы развития и коррекции внимания у дошкольников. М: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Теревинф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2017, 135 с.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для дошкольников.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http://fb.ru/article/160996/kineziologicheskie-uprajneniya-dlya-doshkolnikov-kineziologicheskie-uprajneniya-dlya-detey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 П. 120 уроков для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нейропсихологического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младших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школьников. М: Ось-89, 2006, 365 с.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Семенович А. В. Нейропсихологическая диагностика и коррекция в детском возрасте.  М:Академия, 2002, 232 с.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Сунцова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В.,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Курдюкова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В. Изучаем пространство 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нейропсихологом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М., Генезис, 2016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Цветкова Л. С. Актуальные проблемы нейропсихологии детского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овзраста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Учебное пособие. Москва-Воронеж, 2006, 296 с.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Праведникова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И. И. Нейропсихология. Игры и упражнения / Ирина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Праведникова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— М.: АЙРИС-пресс, 2018. — 112 с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284632" y="5229200"/>
            <a:ext cx="8115419" cy="1296144"/>
          </a:xfrm>
        </p:spPr>
        <p:txBody>
          <a:bodyPr rtlCol="0">
            <a:norm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Этапы формирования </a:t>
            </a: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навыков 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чтения</a:t>
            </a:r>
            <a:b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 дошкольников с </a:t>
            </a: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НР</a:t>
            </a:r>
            <a:b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включает </a:t>
            </a: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себя следующие составные 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части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r="1024"/>
          <a:stretch>
            <a:fillRect/>
          </a:stretch>
        </p:blipFill>
        <p:spPr>
          <a:xfrm>
            <a:off x="9408368" y="3933056"/>
            <a:ext cx="2721761" cy="2805443"/>
          </a:xfrm>
        </p:spPr>
      </p:pic>
      <p:sp>
        <p:nvSpPr>
          <p:cNvPr id="7" name="Скругленный прямоугольник 6"/>
          <p:cNvSpPr/>
          <p:nvPr/>
        </p:nvSpPr>
        <p:spPr>
          <a:xfrm>
            <a:off x="263352" y="764704"/>
            <a:ext cx="4680520" cy="44644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овладение элементами речи через ее анализ. Предложение расчленяется на слова, слова на слоги, слоги на звуки, обозначаемые буквами;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 внимание при этом сосредотачивается на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-буквенном и слоговом анализе зрительно воспринимаемых, данных в графической форме, слов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связей между буквами и звуками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Скругленный прямоугольник 8"/>
          <p:cNvSpPr/>
          <p:nvPr/>
        </p:nvSpPr>
        <p:spPr>
          <a:xfrm>
            <a:off x="5291221" y="764705"/>
            <a:ext cx="4189155" cy="44644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слиянии звуков-букв в слог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воспроизведение готовых слогов, целых слов и предложений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ЭТАП СИНТЕТИЧЕСКОГО ЧТЕНИЯ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осмысление прочитанного (значений слов, связей их во фразе, содержания предложений).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973" y="928355"/>
            <a:ext cx="386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ПОДГОТОВИТЕЛЬНЫЙ ЭТАП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42914" y="928355"/>
            <a:ext cx="3376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2. ЭТАП АНАЛИТИЧЕСКОГО</a:t>
            </a:r>
          </a:p>
          <a:p>
            <a:pPr algn="ctr"/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ЧТЕНИЯ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472" y="4499061"/>
            <a:ext cx="323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4. ЭТАП АВТОМАТИЗАЦИИ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1747" y="2967335"/>
            <a:ext cx="9288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9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16632"/>
            <a:ext cx="9829800" cy="136815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4800" b="1" dirty="0">
                <a:ln w="12700">
                  <a:solidFill>
                    <a:srgbClr val="A63121"/>
                  </a:solidFill>
                  <a:prstDash val="solid"/>
                </a:ln>
                <a:pattFill prst="pct50">
                  <a:fgClr>
                    <a:srgbClr val="A63121"/>
                  </a:fgClr>
                  <a:bgClr>
                    <a:srgbClr val="A63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A63121"/>
                  </a:outerShdw>
                </a:effectLst>
                <a:ea typeface="+mn-ea"/>
                <a:cs typeface="+mn-cs"/>
              </a:rPr>
              <a:t>Актуальность</a:t>
            </a:r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Особенности формирования навыка чтения у детей с ОНР обусловлены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1517833"/>
            <a:ext cx="11593288" cy="367472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 smtClean="0">
                <a:solidFill>
                  <a:srgbClr val="265A2D"/>
                </a:solidFill>
              </a:rPr>
              <a:t>Нарушениями пространственных представлений, пространственной ориентировки.</a:t>
            </a:r>
          </a:p>
          <a:p>
            <a:pPr rtl="0"/>
            <a:r>
              <a:rPr lang="ru-RU" dirty="0" smtClean="0">
                <a:solidFill>
                  <a:srgbClr val="265A2D"/>
                </a:solidFill>
              </a:rPr>
              <a:t>Нарушениями зрительно-моторной координации. Нарушением моторики, графо-моторной координации.</a:t>
            </a:r>
          </a:p>
          <a:p>
            <a:pPr rtl="0"/>
            <a:r>
              <a:rPr lang="ru-RU" dirty="0" smtClean="0">
                <a:solidFill>
                  <a:srgbClr val="265A2D"/>
                </a:solidFill>
              </a:rPr>
              <a:t>Нарушением слухового, зрительного, фонетико-фонематического восприятия. Нарушением произвольного внимания, памяти, особенно снижением слухоречевой памяти.</a:t>
            </a:r>
          </a:p>
          <a:p>
            <a:pPr rtl="0"/>
            <a:r>
              <a:rPr lang="ru-RU" dirty="0" smtClean="0">
                <a:solidFill>
                  <a:srgbClr val="265A2D"/>
                </a:solidFill>
              </a:rPr>
              <a:t>Нарушением </a:t>
            </a:r>
            <a:r>
              <a:rPr lang="ru-RU" dirty="0" err="1" smtClean="0">
                <a:solidFill>
                  <a:srgbClr val="265A2D"/>
                </a:solidFill>
              </a:rPr>
              <a:t>сукцессивных</a:t>
            </a:r>
            <a:r>
              <a:rPr lang="ru-RU" dirty="0" smtClean="0">
                <a:solidFill>
                  <a:srgbClr val="265A2D"/>
                </a:solidFill>
              </a:rPr>
              <a:t> функций: затруднения при воспроизведении последовательности </a:t>
            </a:r>
            <a:r>
              <a:rPr lang="ru-RU" dirty="0">
                <a:solidFill>
                  <a:srgbClr val="265A2D"/>
                </a:solidFill>
              </a:rPr>
              <a:t>д</a:t>
            </a:r>
            <a:r>
              <a:rPr lang="ru-RU" dirty="0" smtClean="0">
                <a:solidFill>
                  <a:srgbClr val="265A2D"/>
                </a:solidFill>
              </a:rPr>
              <a:t>вижения, в пространстве, во времени, в речи.</a:t>
            </a:r>
          </a:p>
          <a:p>
            <a:pPr rtl="0"/>
            <a:r>
              <a:rPr lang="ru-RU" dirty="0" smtClean="0">
                <a:solidFill>
                  <a:srgbClr val="265A2D"/>
                </a:solidFill>
              </a:rPr>
              <a:t>Нарушениями речевого развития: нарушения звукопроизношения, грамматического строя, бедностью словаря, особенно при вербализации пространственных, временных представлений.</a:t>
            </a:r>
            <a:endParaRPr lang="ru-RU" dirty="0">
              <a:solidFill>
                <a:srgbClr val="265A2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869160"/>
            <a:ext cx="2376264" cy="17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555" y="1412776"/>
            <a:ext cx="11593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1. Сниженная работоспособность, колебания внимания, слабость </a:t>
            </a:r>
            <a:r>
              <a:rPr lang="ru-RU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мнестических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 процессов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, недостаточная </a:t>
            </a:r>
            <a:r>
              <a:rPr lang="ru-RU" sz="2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сформированность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 речи. 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2. Недостаточное развитие функций планирования, программирования и контроля. 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3. Зрительно-пространственные и </a:t>
            </a:r>
            <a:r>
              <a:rPr lang="ru-RU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квазипространственные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 трудности. </a:t>
            </a:r>
            <a:endParaRPr lang="ru-RU" sz="24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4.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Т</a:t>
            </a:r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рудности 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/>
                <a:ea typeface="Times New Roman"/>
              </a:rPr>
              <a:t>переработки слуховой и зрительной информации. 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1967" y="332656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/>
              </a:rPr>
              <a:t>Актуальность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/>
              </a:rPr>
              <a:t> 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636246" y="5206750"/>
            <a:ext cx="2827906" cy="103327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2" action="ppaction://hlinkpres?slideindex=1&amp;slidetitle="/>
              </a:rPr>
              <a:t>Нейродиагностика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1052736"/>
            <a:ext cx="1063329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НЕЙРОПСИХОЛОГИЯ – ЭТО </a:t>
            </a:r>
            <a:r>
              <a:rPr lang="ru-RU" sz="4400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НАУКА, </a:t>
            </a:r>
          </a:p>
          <a:p>
            <a:r>
              <a:rPr lang="ru-RU" sz="4400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ЦЕЛЬЮ КОТОРОЙ ЯВЛЯЕТСЯ</a:t>
            </a:r>
          </a:p>
          <a:p>
            <a:r>
              <a:rPr lang="ru-RU" sz="4400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ИЗУЧЕНИЕ МОЗГОВОЙ ОРГАНИЗАЦИИ</a:t>
            </a:r>
          </a:p>
          <a:p>
            <a:r>
              <a:rPr lang="ru-RU" sz="4400" dirty="0" smtClean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ВЫСШИХ ПСИХИЧЕСКИХ ФУНКЦИЙ.</a:t>
            </a:r>
            <a:endParaRPr lang="ru-RU" sz="4400" dirty="0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66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2559818"/>
          </a:xfrm>
        </p:spPr>
        <p:txBody>
          <a:bodyPr rtlCol="0">
            <a:noAutofit/>
          </a:bodyPr>
          <a:lstStyle/>
          <a:p>
            <a:pPr algn="ctr" rtl="0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Использование нейропсихологического подхода при подготовке детей  с ОНР </a:t>
            </a:r>
            <a:b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 школе.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9696" y="3501008"/>
            <a:ext cx="7308304" cy="1368152"/>
          </a:xfrm>
        </p:spPr>
        <p:txBody>
          <a:bodyPr rtlCol="0">
            <a:normAutofit/>
          </a:bodyPr>
          <a:lstStyle/>
          <a:p>
            <a:pPr rtl="0"/>
            <a:r>
              <a:rPr lang="ru-RU" dirty="0" err="1" smtClean="0">
                <a:solidFill>
                  <a:srgbClr val="265A2D"/>
                </a:solidFill>
              </a:rPr>
              <a:t>Муханова</a:t>
            </a:r>
            <a:r>
              <a:rPr lang="ru-RU" dirty="0" smtClean="0">
                <a:solidFill>
                  <a:srgbClr val="265A2D"/>
                </a:solidFill>
              </a:rPr>
              <a:t> Надежда Александровна, </a:t>
            </a:r>
            <a:r>
              <a:rPr lang="ru-RU" dirty="0" err="1" smtClean="0">
                <a:solidFill>
                  <a:srgbClr val="265A2D"/>
                </a:solidFill>
              </a:rPr>
              <a:t>нейропсихолог</a:t>
            </a:r>
            <a:r>
              <a:rPr lang="ru-RU" dirty="0" smtClean="0">
                <a:solidFill>
                  <a:srgbClr val="265A2D"/>
                </a:solidFill>
              </a:rPr>
              <a:t> центра коррекции, кандидат психологических наук.</a:t>
            </a:r>
            <a:endParaRPr lang="ru-RU" dirty="0">
              <a:solidFill>
                <a:srgbClr val="265A2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869160"/>
            <a:ext cx="2376264" cy="17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826" y="980728"/>
            <a:ext cx="115212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Всегда индивидуальна и зависит от результатов диагностики.</a:t>
            </a:r>
          </a:p>
          <a:p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блок. Дыхательные упражнения</a:t>
            </a:r>
          </a:p>
          <a:p>
            <a:pPr>
              <a:buNone/>
            </a:pPr>
            <a:r>
              <a:rPr lang="ru-RU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чего они нужны?</a:t>
            </a:r>
          </a:p>
          <a:p>
            <a:pPr>
              <a:buNone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 общее оздоровление;</a:t>
            </a:r>
          </a:p>
          <a:p>
            <a:pPr>
              <a:buFontTx/>
              <a:buChar char="-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достижение состояния равновесия;</a:t>
            </a:r>
          </a:p>
          <a:p>
            <a:pPr>
              <a:buFontTx/>
              <a:buChar char="-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концентрация внимания;</a:t>
            </a:r>
          </a:p>
          <a:p>
            <a:pPr>
              <a:buFontTx/>
              <a:buChar char="-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базовая составляющая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использовать?</a:t>
            </a:r>
          </a:p>
          <a:p>
            <a:pPr marL="514350" indent="-514350">
              <a:buAutoNum type="arabicPeriod"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Упражнения из книги А. В, Семенович</a:t>
            </a:r>
          </a:p>
          <a:p>
            <a:pPr marL="514350" indent="-514350">
              <a:buNone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«Нейропсихологическая диагностика и коррекция в детском возрасте»</a:t>
            </a:r>
          </a:p>
          <a:p>
            <a:pPr marL="514350" indent="-514350">
              <a:buNone/>
            </a:pP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Гимнастика по Стрельниковой.</a:t>
            </a:r>
          </a:p>
          <a:p>
            <a:pPr lvl="0"/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Подольянская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Е. И. Формы оздоровления детей 4-7 лет: </a:t>
            </a:r>
            <a:r>
              <a:rPr lang="ru-RU" sz="2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кинезиологическая</a:t>
            </a:r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 дыхательная гимнастики, комплексы утренних зарядок.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87688" y="188640"/>
            <a:ext cx="5357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ЗАНЯТИЯ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10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effectLst>
            <a:outerShdw blurRad="63500" dir="5400000" sx="99000" sy="99000" rotWithShape="0">
              <a:srgbClr val="000000">
                <a:alpha val="20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469" y="2276872"/>
            <a:ext cx="8461542" cy="2664296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algn="ctr"/>
            <a:r>
              <a:rPr lang="ru-RU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139700" stA="49000" endPos="45500" dist="25400" dir="5400000" sy="-100000" algn="bl" rotWithShape="0"/>
                </a:effectLst>
              </a:rPr>
              <a:t>Речевой комплекс</a:t>
            </a:r>
            <a:br>
              <a:rPr lang="ru-RU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139700" stA="49000" endPos="45500" dist="25400" dir="5400000" sy="-100000" algn="bl" rotWithShape="0"/>
                </a:effectLst>
              </a:rPr>
            </a:br>
            <a:r>
              <a:rPr lang="ru-RU" sz="6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 scaled="0"/>
                </a:gradFill>
                <a:effectLst>
                  <a:glow rad="635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139700" stA="49000" endPos="45500" dist="25400" dir="5400000" sy="-100000" algn="bl" rotWithShape="0"/>
                </a:effectLst>
              </a:rPr>
              <a:t>Биологической Обратной Связи (БОС)</a:t>
            </a:r>
          </a:p>
        </p:txBody>
      </p:sp>
      <p:pic>
        <p:nvPicPr>
          <p:cNvPr id="31746" name="Picture 2" descr="\\mails\Дизайнеры2\Logo\Прозрачные\Logo_2_20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74" y="404666"/>
            <a:ext cx="1861130" cy="104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-B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8"/>
          <a:stretch>
            <a:fillRect/>
          </a:stretch>
        </p:blipFill>
        <p:spPr bwMode="auto">
          <a:xfrm>
            <a:off x="1905745" y="322583"/>
            <a:ext cx="933278" cy="123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2982" y="708856"/>
            <a:ext cx="192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cap="all" dirty="0">
                <a:solidFill>
                  <a:srgbClr val="336699"/>
                </a:solidFill>
              </a:rPr>
              <a:t>Благотворительный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cap="all" dirty="0">
                <a:solidFill>
                  <a:srgbClr val="336699"/>
                </a:solidFill>
              </a:rPr>
              <a:t>проект</a:t>
            </a:r>
            <a:endParaRPr lang="ru-RU" sz="1200" cap="all" dirty="0">
              <a:solidFill>
                <a:srgbClr val="33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29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344" y="149809"/>
            <a:ext cx="11881320" cy="720082"/>
          </a:xfrm>
        </p:spPr>
        <p:txBody>
          <a:bodyPr>
            <a:normAutofit/>
          </a:bodyPr>
          <a:lstStyle/>
          <a:p>
            <a:r>
              <a:rPr lang="ru-RU" dirty="0"/>
              <a:t>Перечень </a:t>
            </a:r>
            <a:r>
              <a:rPr lang="ru-RU" dirty="0" smtClean="0"/>
              <a:t>ПО </a:t>
            </a:r>
            <a:r>
              <a:rPr lang="ru-RU" dirty="0"/>
              <a:t>«Речевой комплекс БОС»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125195" y="980728"/>
            <a:ext cx="4439053" cy="5028811"/>
          </a:xfrm>
        </p:spPr>
        <p:txBody>
          <a:bodyPr>
            <a:noAutofit/>
          </a:bodyPr>
          <a:lstStyle/>
          <a:p>
            <a:pPr lvl="0"/>
            <a:r>
              <a:rPr lang="ru-RU" sz="1600" dirty="0"/>
              <a:t>1. </a:t>
            </a:r>
            <a:r>
              <a:rPr lang="ru-RU" sz="1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Задай ритм (Дыхание по </a:t>
            </a:r>
            <a:r>
              <a:rPr lang="ru-RU" sz="1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Сметанкину</a:t>
            </a:r>
            <a:r>
              <a:rPr lang="ru-RU" sz="1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  <a:endParaRPr lang="ru-RU" sz="1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ru-RU" sz="1600" dirty="0"/>
              <a:t>2. Гласные</a:t>
            </a:r>
          </a:p>
          <a:p>
            <a:r>
              <a:rPr lang="ru-RU" sz="1600" dirty="0"/>
              <a:t>3. Сонорные</a:t>
            </a:r>
          </a:p>
          <a:p>
            <a:r>
              <a:rPr lang="ru-RU" sz="1600" dirty="0"/>
              <a:t>4. Свистящие</a:t>
            </a:r>
          </a:p>
          <a:p>
            <a:r>
              <a:rPr lang="ru-RU" sz="1600" dirty="0"/>
              <a:t>5. Аффрикаты</a:t>
            </a:r>
          </a:p>
          <a:p>
            <a:r>
              <a:rPr lang="ru-RU" sz="1600" dirty="0"/>
              <a:t>6. Шипящие</a:t>
            </a:r>
          </a:p>
          <a:p>
            <a:r>
              <a:rPr lang="ru-RU" sz="1600" dirty="0"/>
              <a:t>7. Одно-, двух- и трехсложные слова</a:t>
            </a:r>
          </a:p>
          <a:p>
            <a:r>
              <a:rPr lang="ru-RU" sz="1600" dirty="0"/>
              <a:t>8. Скороговорки и </a:t>
            </a:r>
            <a:r>
              <a:rPr lang="ru-RU" sz="1600" dirty="0" err="1"/>
              <a:t>чистоговорки</a:t>
            </a:r>
            <a:r>
              <a:rPr lang="ru-RU" sz="1600" dirty="0"/>
              <a:t> для детей</a:t>
            </a:r>
          </a:p>
          <a:p>
            <a:r>
              <a:rPr lang="ru-RU" sz="1600" dirty="0"/>
              <a:t>9. Скороговорки для взрослых</a:t>
            </a:r>
          </a:p>
          <a:p>
            <a:pPr marL="45720" indent="0">
              <a:spcAft>
                <a:spcPts val="1200"/>
              </a:spcAft>
              <a:buNone/>
            </a:pPr>
            <a:endParaRPr lang="ru-RU" sz="16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545398" y="1196752"/>
            <a:ext cx="4785762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Ø"/>
              <a:defRPr sz="22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Ø"/>
              <a:defRPr sz="18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Ø"/>
              <a:defRPr sz="16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Ø"/>
              <a:defRPr sz="1400" kern="1200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sz="1600" dirty="0"/>
              <a:t>10.0*. Лит. Чтение «Школа России» (1 — 4 </a:t>
            </a:r>
            <a:r>
              <a:rPr lang="ru-RU" sz="1600" dirty="0" err="1"/>
              <a:t>кл</a:t>
            </a:r>
            <a:r>
              <a:rPr lang="ru-RU" sz="1600" dirty="0"/>
              <a:t>.)</a:t>
            </a:r>
          </a:p>
          <a:p>
            <a:pPr lvl="1" fontAlgn="auto"/>
            <a:r>
              <a:rPr lang="ru-RU" sz="1600" dirty="0"/>
              <a:t>10.1*. Лит. чтение «Школа 2100» (1 —  4 </a:t>
            </a:r>
            <a:r>
              <a:rPr lang="ru-RU" sz="1600" dirty="0" err="1"/>
              <a:t>кл</a:t>
            </a:r>
            <a:r>
              <a:rPr lang="ru-RU" sz="1600" dirty="0"/>
              <a:t>.)</a:t>
            </a:r>
          </a:p>
          <a:p>
            <a:pPr lvl="1" fontAlgn="auto"/>
            <a:r>
              <a:rPr lang="ru-RU" sz="1600" dirty="0"/>
              <a:t>10.2*. Лит. чтение «Перспектива» (1 — 4 </a:t>
            </a:r>
            <a:r>
              <a:rPr lang="ru-RU" sz="1600" dirty="0" err="1"/>
              <a:t>кл</a:t>
            </a:r>
            <a:r>
              <a:rPr lang="ru-RU" sz="1600" dirty="0"/>
              <a:t>.)</a:t>
            </a:r>
          </a:p>
          <a:p>
            <a:pPr lvl="1" fontAlgn="auto"/>
            <a:r>
              <a:rPr lang="ru-RU" sz="1600" dirty="0"/>
              <a:t>10.3*. Лит. чтение «Гармония» (1 — 4 </a:t>
            </a:r>
            <a:r>
              <a:rPr lang="ru-RU" sz="1600" dirty="0" err="1"/>
              <a:t>кл</a:t>
            </a:r>
            <a:r>
              <a:rPr lang="ru-RU" sz="1600" dirty="0"/>
              <a:t>.)</a:t>
            </a:r>
          </a:p>
          <a:p>
            <a:pPr fontAlgn="auto"/>
            <a:r>
              <a:rPr lang="ru-RU" sz="1600" dirty="0"/>
              <a:t>11. Читай как диктор (Стихи 1 </a:t>
            </a:r>
            <a:r>
              <a:rPr lang="ru-RU" sz="1600" dirty="0" err="1"/>
              <a:t>кл</a:t>
            </a:r>
            <a:r>
              <a:rPr lang="ru-RU" sz="1600" dirty="0"/>
              <a:t>., 1 часть) </a:t>
            </a:r>
          </a:p>
          <a:p>
            <a:pPr fontAlgn="auto"/>
            <a:r>
              <a:rPr lang="ru-RU" sz="1600" dirty="0"/>
              <a:t>12. Читай как диктор (Стихи 1 </a:t>
            </a:r>
            <a:r>
              <a:rPr lang="ru-RU" sz="1600" dirty="0" err="1"/>
              <a:t>кл</a:t>
            </a:r>
            <a:r>
              <a:rPr lang="ru-RU" sz="1600" dirty="0"/>
              <a:t>., 2 часть)</a:t>
            </a:r>
          </a:p>
          <a:p>
            <a:pPr fontAlgn="auto"/>
            <a:r>
              <a:rPr lang="ru-RU" sz="1600" dirty="0"/>
              <a:t>13. Аудиокнига (1 </a:t>
            </a:r>
            <a:r>
              <a:rPr lang="ru-RU" sz="1600" dirty="0" err="1"/>
              <a:t>кл</a:t>
            </a:r>
            <a:r>
              <a:rPr lang="ru-RU" sz="1600" dirty="0"/>
              <a:t>., 1 часть)</a:t>
            </a:r>
          </a:p>
          <a:p>
            <a:pPr fontAlgn="auto"/>
            <a:r>
              <a:rPr lang="ru-RU" sz="1600" dirty="0"/>
              <a:t>14. Аудиокнига (1 </a:t>
            </a:r>
            <a:r>
              <a:rPr lang="ru-RU" sz="1600" dirty="0" err="1"/>
              <a:t>кл</a:t>
            </a:r>
            <a:r>
              <a:rPr lang="ru-RU" sz="1600" dirty="0"/>
              <a:t>., 2 часть)</a:t>
            </a:r>
          </a:p>
          <a:p>
            <a:pPr marL="45720" indent="0">
              <a:spcAft>
                <a:spcPts val="1200"/>
              </a:spcAft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851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28626</TotalTime>
  <Words>1113</Words>
  <Application>Microsoft Office PowerPoint</Application>
  <PresentationFormat>Произвольный</PresentationFormat>
  <Paragraphs>177</Paragraphs>
  <Slides>20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Дети-друзья 16 х 9</vt:lpstr>
      <vt:lpstr>Документ</vt:lpstr>
      <vt:lpstr>Использование нейропсихологического подхода в формировании предпосылок базовых навыков чтения у детей с ТНР.</vt:lpstr>
      <vt:lpstr>Этапы формирования навыков чтения у дошкольников с ОНР  включает в себя следующие составные части</vt:lpstr>
      <vt:lpstr>Актуальность Особенности формирования навыка чтения у детей с ОНР обусловлены</vt:lpstr>
      <vt:lpstr>Презентация PowerPoint</vt:lpstr>
      <vt:lpstr>Презентация PowerPoint</vt:lpstr>
      <vt:lpstr>Использование нейропсихологического подхода при подготовке детей  с ОНР  к школе.</vt:lpstr>
      <vt:lpstr>Презентация PowerPoint</vt:lpstr>
      <vt:lpstr>Речевой комплекс Биологической Обратной Связи (БОС)</vt:lpstr>
      <vt:lpstr>Перечень ПО «Речевой комплекс БОС»</vt:lpstr>
      <vt:lpstr>Презентация PowerPoint</vt:lpstr>
      <vt:lpstr>Метод БОС – это база для успешного развития баланса основных нервных процессов ЦНС: </vt:lpstr>
      <vt:lpstr>Инструкция.</vt:lpstr>
      <vt:lpstr>Презентация PowerPoint</vt:lpstr>
      <vt:lpstr>СТРУКТУРА ЗАНЯТИЯ</vt:lpstr>
      <vt:lpstr>Презентация PowerPoint</vt:lpstr>
      <vt:lpstr>СТРУКТУРА ЗАНЯТИЯ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первичных навыков чтения у дошкольников с ОНР с использованием подходов нейропсихологии.</dc:title>
  <dc:creator>Пользователь Windows</dc:creator>
  <cp:keywords/>
  <cp:lastModifiedBy>Пользователь</cp:lastModifiedBy>
  <cp:revision>78</cp:revision>
  <dcterms:created xsi:type="dcterms:W3CDTF">2019-07-17T21:00:48Z</dcterms:created>
  <dcterms:modified xsi:type="dcterms:W3CDTF">2019-12-05T12:57:25Z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